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3" r:id="rId2"/>
    <p:sldId id="330" r:id="rId3"/>
    <p:sldId id="323" r:id="rId4"/>
    <p:sldId id="321" r:id="rId5"/>
    <p:sldId id="333" r:id="rId6"/>
    <p:sldId id="334" r:id="rId7"/>
    <p:sldId id="353" r:id="rId8"/>
    <p:sldId id="324" r:id="rId9"/>
    <p:sldId id="335" r:id="rId10"/>
    <p:sldId id="336" r:id="rId11"/>
    <p:sldId id="342" r:id="rId12"/>
    <p:sldId id="339" r:id="rId13"/>
    <p:sldId id="349" r:id="rId14"/>
    <p:sldId id="343" r:id="rId15"/>
    <p:sldId id="344" r:id="rId16"/>
    <p:sldId id="345" r:id="rId17"/>
    <p:sldId id="347" r:id="rId18"/>
    <p:sldId id="346" r:id="rId19"/>
    <p:sldId id="351" r:id="rId20"/>
    <p:sldId id="348" r:id="rId21"/>
    <p:sldId id="350" r:id="rId22"/>
    <p:sldId id="352" r:id="rId23"/>
    <p:sldId id="358" r:id="rId24"/>
    <p:sldId id="354" r:id="rId25"/>
    <p:sldId id="359" r:id="rId26"/>
    <p:sldId id="355" r:id="rId27"/>
    <p:sldId id="297" r:id="rId28"/>
    <p:sldId id="356" r:id="rId29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Malgun Gothic" panose="020B0503020000020004" pitchFamily="34" charset="-127"/>
      <p:regular r:id="rId39"/>
      <p:bold r:id="rId40"/>
    </p:embeddedFont>
    <p:embeddedFont>
      <p:font typeface="Malgun Gothic" panose="020B0503020000020004" pitchFamily="34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3DA"/>
    <a:srgbClr val="CAD8CB"/>
    <a:srgbClr val="3D4F43"/>
    <a:srgbClr val="CDD8CA"/>
    <a:srgbClr val="FCE9CB"/>
    <a:srgbClr val="F3A5A5"/>
    <a:srgbClr val="1A274A"/>
    <a:srgbClr val="EA5C5B"/>
    <a:srgbClr val="FFCC00"/>
    <a:srgbClr val="6A7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4792" autoAdjust="0"/>
  </p:normalViewPr>
  <p:slideViewPr>
    <p:cSldViewPr>
      <p:cViewPr varScale="1">
        <p:scale>
          <a:sx n="88" d="100"/>
          <a:sy n="88" d="100"/>
        </p:scale>
        <p:origin x="1375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5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1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2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223628" y="2132856"/>
            <a:ext cx="6696744" cy="187451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D4F43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628846" y="2240868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Y" altLang="en-US" sz="5400" b="1" dirty="0" err="1">
                <a:solidFill>
                  <a:schemeClr val="bg1"/>
                </a:solidFill>
              </a:rPr>
              <a:t>Rainfall</a:t>
            </a:r>
            <a:r>
              <a:rPr lang="es-UY" altLang="en-US" sz="5400" b="1" dirty="0">
                <a:solidFill>
                  <a:schemeClr val="bg1"/>
                </a:solidFill>
              </a:rPr>
              <a:t> </a:t>
            </a:r>
            <a:r>
              <a:rPr lang="es-UY" altLang="en-US" sz="5400" b="1" dirty="0" err="1">
                <a:solidFill>
                  <a:schemeClr val="bg1"/>
                </a:solidFill>
              </a:rPr>
              <a:t>Prediction</a:t>
            </a:r>
            <a:endParaRPr lang="ko-KR" altLang="en-US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06046" y="6168233"/>
            <a:ext cx="1336675" cy="338139"/>
            <a:chOff x="5427663" y="6175375"/>
            <a:chExt cx="1336675" cy="338138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50" y="6175375"/>
              <a:ext cx="13335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624513" y="6350000"/>
              <a:ext cx="84138" cy="131763"/>
            </a:xfrm>
            <a:custGeom>
              <a:avLst/>
              <a:gdLst>
                <a:gd name="T0" fmla="*/ 83 w 83"/>
                <a:gd name="T1" fmla="*/ 91 h 131"/>
                <a:gd name="T2" fmla="*/ 79 w 83"/>
                <a:gd name="T3" fmla="*/ 109 h 131"/>
                <a:gd name="T4" fmla="*/ 69 w 83"/>
                <a:gd name="T5" fmla="*/ 121 h 131"/>
                <a:gd name="T6" fmla="*/ 54 w 83"/>
                <a:gd name="T7" fmla="*/ 129 h 131"/>
                <a:gd name="T8" fmla="*/ 36 w 83"/>
                <a:gd name="T9" fmla="*/ 131 h 131"/>
                <a:gd name="T10" fmla="*/ 24 w 83"/>
                <a:gd name="T11" fmla="*/ 130 h 131"/>
                <a:gd name="T12" fmla="*/ 14 w 83"/>
                <a:gd name="T13" fmla="*/ 128 h 131"/>
                <a:gd name="T14" fmla="*/ 7 w 83"/>
                <a:gd name="T15" fmla="*/ 124 h 131"/>
                <a:gd name="T16" fmla="*/ 2 w 83"/>
                <a:gd name="T17" fmla="*/ 122 h 131"/>
                <a:gd name="T18" fmla="*/ 1 w 83"/>
                <a:gd name="T19" fmla="*/ 118 h 131"/>
                <a:gd name="T20" fmla="*/ 0 w 83"/>
                <a:gd name="T21" fmla="*/ 111 h 131"/>
                <a:gd name="T22" fmla="*/ 0 w 83"/>
                <a:gd name="T23" fmla="*/ 106 h 131"/>
                <a:gd name="T24" fmla="*/ 1 w 83"/>
                <a:gd name="T25" fmla="*/ 103 h 131"/>
                <a:gd name="T26" fmla="*/ 2 w 83"/>
                <a:gd name="T27" fmla="*/ 101 h 131"/>
                <a:gd name="T28" fmla="*/ 4 w 83"/>
                <a:gd name="T29" fmla="*/ 100 h 131"/>
                <a:gd name="T30" fmla="*/ 8 w 83"/>
                <a:gd name="T31" fmla="*/ 102 h 131"/>
                <a:gd name="T32" fmla="*/ 14 w 83"/>
                <a:gd name="T33" fmla="*/ 105 h 131"/>
                <a:gd name="T34" fmla="*/ 23 w 83"/>
                <a:gd name="T35" fmla="*/ 109 h 131"/>
                <a:gd name="T36" fmla="*/ 36 w 83"/>
                <a:gd name="T37" fmla="*/ 111 h 131"/>
                <a:gd name="T38" fmla="*/ 44 w 83"/>
                <a:gd name="T39" fmla="*/ 109 h 131"/>
                <a:gd name="T40" fmla="*/ 51 w 83"/>
                <a:gd name="T41" fmla="*/ 106 h 131"/>
                <a:gd name="T42" fmla="*/ 55 w 83"/>
                <a:gd name="T43" fmla="*/ 101 h 131"/>
                <a:gd name="T44" fmla="*/ 56 w 83"/>
                <a:gd name="T45" fmla="*/ 94 h 131"/>
                <a:gd name="T46" fmla="*/ 54 w 83"/>
                <a:gd name="T47" fmla="*/ 87 h 131"/>
                <a:gd name="T48" fmla="*/ 48 w 83"/>
                <a:gd name="T49" fmla="*/ 82 h 131"/>
                <a:gd name="T50" fmla="*/ 39 w 83"/>
                <a:gd name="T51" fmla="*/ 77 h 131"/>
                <a:gd name="T52" fmla="*/ 29 w 83"/>
                <a:gd name="T53" fmla="*/ 73 h 131"/>
                <a:gd name="T54" fmla="*/ 19 w 83"/>
                <a:gd name="T55" fmla="*/ 67 h 131"/>
                <a:gd name="T56" fmla="*/ 11 w 83"/>
                <a:gd name="T57" fmla="*/ 60 h 131"/>
                <a:gd name="T58" fmla="*/ 5 w 83"/>
                <a:gd name="T59" fmla="*/ 50 h 131"/>
                <a:gd name="T60" fmla="*/ 2 w 83"/>
                <a:gd name="T61" fmla="*/ 37 h 131"/>
                <a:gd name="T62" fmla="*/ 6 w 83"/>
                <a:gd name="T63" fmla="*/ 21 h 131"/>
                <a:gd name="T64" fmla="*/ 15 w 83"/>
                <a:gd name="T65" fmla="*/ 9 h 131"/>
                <a:gd name="T66" fmla="*/ 28 w 83"/>
                <a:gd name="T67" fmla="*/ 3 h 131"/>
                <a:gd name="T68" fmla="*/ 45 w 83"/>
                <a:gd name="T69" fmla="*/ 0 h 131"/>
                <a:gd name="T70" fmla="*/ 54 w 83"/>
                <a:gd name="T71" fmla="*/ 1 h 131"/>
                <a:gd name="T72" fmla="*/ 62 w 83"/>
                <a:gd name="T73" fmla="*/ 3 h 131"/>
                <a:gd name="T74" fmla="*/ 69 w 83"/>
                <a:gd name="T75" fmla="*/ 6 h 131"/>
                <a:gd name="T76" fmla="*/ 73 w 83"/>
                <a:gd name="T77" fmla="*/ 8 h 131"/>
                <a:gd name="T78" fmla="*/ 74 w 83"/>
                <a:gd name="T79" fmla="*/ 10 h 131"/>
                <a:gd name="T80" fmla="*/ 75 w 83"/>
                <a:gd name="T81" fmla="*/ 12 h 131"/>
                <a:gd name="T82" fmla="*/ 75 w 83"/>
                <a:gd name="T83" fmla="*/ 14 h 131"/>
                <a:gd name="T84" fmla="*/ 75 w 83"/>
                <a:gd name="T85" fmla="*/ 19 h 131"/>
                <a:gd name="T86" fmla="*/ 75 w 83"/>
                <a:gd name="T87" fmla="*/ 23 h 131"/>
                <a:gd name="T88" fmla="*/ 75 w 83"/>
                <a:gd name="T89" fmla="*/ 27 h 131"/>
                <a:gd name="T90" fmla="*/ 74 w 83"/>
                <a:gd name="T91" fmla="*/ 28 h 131"/>
                <a:gd name="T92" fmla="*/ 72 w 83"/>
                <a:gd name="T93" fmla="*/ 29 h 131"/>
                <a:gd name="T94" fmla="*/ 69 w 83"/>
                <a:gd name="T95" fmla="*/ 28 h 131"/>
                <a:gd name="T96" fmla="*/ 63 w 83"/>
                <a:gd name="T97" fmla="*/ 25 h 131"/>
                <a:gd name="T98" fmla="*/ 55 w 83"/>
                <a:gd name="T99" fmla="*/ 22 h 131"/>
                <a:gd name="T100" fmla="*/ 45 w 83"/>
                <a:gd name="T101" fmla="*/ 20 h 131"/>
                <a:gd name="T102" fmla="*/ 38 w 83"/>
                <a:gd name="T103" fmla="*/ 21 h 131"/>
                <a:gd name="T104" fmla="*/ 32 w 83"/>
                <a:gd name="T105" fmla="*/ 24 h 131"/>
                <a:gd name="T106" fmla="*/ 29 w 83"/>
                <a:gd name="T107" fmla="*/ 29 h 131"/>
                <a:gd name="T108" fmla="*/ 28 w 83"/>
                <a:gd name="T109" fmla="*/ 34 h 131"/>
                <a:gd name="T110" fmla="*/ 31 w 83"/>
                <a:gd name="T111" fmla="*/ 41 h 131"/>
                <a:gd name="T112" fmla="*/ 37 w 83"/>
                <a:gd name="T113" fmla="*/ 47 h 131"/>
                <a:gd name="T114" fmla="*/ 46 w 83"/>
                <a:gd name="T115" fmla="*/ 51 h 131"/>
                <a:gd name="T116" fmla="*/ 56 w 83"/>
                <a:gd name="T117" fmla="*/ 56 h 131"/>
                <a:gd name="T118" fmla="*/ 66 w 83"/>
                <a:gd name="T119" fmla="*/ 61 h 131"/>
                <a:gd name="T120" fmla="*/ 74 w 83"/>
                <a:gd name="T121" fmla="*/ 68 h 131"/>
                <a:gd name="T122" fmla="*/ 80 w 83"/>
                <a:gd name="T123" fmla="*/ 78 h 131"/>
                <a:gd name="T124" fmla="*/ 83 w 83"/>
                <a:gd name="T125" fmla="*/ 9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1">
                  <a:moveTo>
                    <a:pt x="83" y="91"/>
                  </a:moveTo>
                  <a:cubicBezTo>
                    <a:pt x="83" y="98"/>
                    <a:pt x="82" y="104"/>
                    <a:pt x="79" y="109"/>
                  </a:cubicBezTo>
                  <a:cubicBezTo>
                    <a:pt x="77" y="114"/>
                    <a:pt x="73" y="118"/>
                    <a:pt x="69" y="121"/>
                  </a:cubicBezTo>
                  <a:cubicBezTo>
                    <a:pt x="65" y="125"/>
                    <a:pt x="60" y="127"/>
                    <a:pt x="54" y="129"/>
                  </a:cubicBezTo>
                  <a:cubicBezTo>
                    <a:pt x="48" y="130"/>
                    <a:pt x="42" y="131"/>
                    <a:pt x="36" y="131"/>
                  </a:cubicBezTo>
                  <a:cubicBezTo>
                    <a:pt x="31" y="131"/>
                    <a:pt x="27" y="131"/>
                    <a:pt x="24" y="130"/>
                  </a:cubicBezTo>
                  <a:cubicBezTo>
                    <a:pt x="20" y="129"/>
                    <a:pt x="17" y="129"/>
                    <a:pt x="14" y="128"/>
                  </a:cubicBezTo>
                  <a:cubicBezTo>
                    <a:pt x="11" y="127"/>
                    <a:pt x="8" y="126"/>
                    <a:pt x="7" y="124"/>
                  </a:cubicBezTo>
                  <a:cubicBezTo>
                    <a:pt x="5" y="123"/>
                    <a:pt x="3" y="122"/>
                    <a:pt x="2" y="122"/>
                  </a:cubicBezTo>
                  <a:cubicBezTo>
                    <a:pt x="1" y="121"/>
                    <a:pt x="1" y="119"/>
                    <a:pt x="1" y="118"/>
                  </a:cubicBezTo>
                  <a:cubicBezTo>
                    <a:pt x="0" y="116"/>
                    <a:pt x="0" y="114"/>
                    <a:pt x="0" y="111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0" y="105"/>
                    <a:pt x="1" y="103"/>
                    <a:pt x="1" y="103"/>
                  </a:cubicBezTo>
                  <a:cubicBezTo>
                    <a:pt x="1" y="102"/>
                    <a:pt x="2" y="101"/>
                    <a:pt x="2" y="101"/>
                  </a:cubicBezTo>
                  <a:cubicBezTo>
                    <a:pt x="2" y="100"/>
                    <a:pt x="3" y="100"/>
                    <a:pt x="4" y="100"/>
                  </a:cubicBezTo>
                  <a:cubicBezTo>
                    <a:pt x="5" y="100"/>
                    <a:pt x="6" y="101"/>
                    <a:pt x="8" y="102"/>
                  </a:cubicBezTo>
                  <a:cubicBezTo>
                    <a:pt x="9" y="103"/>
                    <a:pt x="11" y="104"/>
                    <a:pt x="14" y="105"/>
                  </a:cubicBezTo>
                  <a:cubicBezTo>
                    <a:pt x="17" y="107"/>
                    <a:pt x="20" y="108"/>
                    <a:pt x="23" y="109"/>
                  </a:cubicBezTo>
                  <a:cubicBezTo>
                    <a:pt x="27" y="110"/>
                    <a:pt x="31" y="111"/>
                    <a:pt x="36" y="111"/>
                  </a:cubicBezTo>
                  <a:cubicBezTo>
                    <a:pt x="39" y="111"/>
                    <a:pt x="42" y="110"/>
                    <a:pt x="44" y="109"/>
                  </a:cubicBezTo>
                  <a:cubicBezTo>
                    <a:pt x="47" y="109"/>
                    <a:pt x="49" y="108"/>
                    <a:pt x="51" y="106"/>
                  </a:cubicBezTo>
                  <a:cubicBezTo>
                    <a:pt x="52" y="105"/>
                    <a:pt x="54" y="103"/>
                    <a:pt x="55" y="101"/>
                  </a:cubicBezTo>
                  <a:cubicBezTo>
                    <a:pt x="56" y="99"/>
                    <a:pt x="56" y="97"/>
                    <a:pt x="56" y="94"/>
                  </a:cubicBezTo>
                  <a:cubicBezTo>
                    <a:pt x="56" y="92"/>
                    <a:pt x="55" y="89"/>
                    <a:pt x="54" y="87"/>
                  </a:cubicBezTo>
                  <a:cubicBezTo>
                    <a:pt x="52" y="85"/>
                    <a:pt x="50" y="83"/>
                    <a:pt x="48" y="82"/>
                  </a:cubicBezTo>
                  <a:cubicBezTo>
                    <a:pt x="45" y="80"/>
                    <a:pt x="42" y="79"/>
                    <a:pt x="39" y="77"/>
                  </a:cubicBezTo>
                  <a:cubicBezTo>
                    <a:pt x="36" y="76"/>
                    <a:pt x="32" y="74"/>
                    <a:pt x="29" y="73"/>
                  </a:cubicBezTo>
                  <a:cubicBezTo>
                    <a:pt x="26" y="71"/>
                    <a:pt x="22" y="69"/>
                    <a:pt x="19" y="67"/>
                  </a:cubicBezTo>
                  <a:cubicBezTo>
                    <a:pt x="16" y="65"/>
                    <a:pt x="13" y="63"/>
                    <a:pt x="11" y="60"/>
                  </a:cubicBezTo>
                  <a:cubicBezTo>
                    <a:pt x="8" y="57"/>
                    <a:pt x="6" y="54"/>
                    <a:pt x="5" y="50"/>
                  </a:cubicBezTo>
                  <a:cubicBezTo>
                    <a:pt x="3" y="47"/>
                    <a:pt x="2" y="42"/>
                    <a:pt x="2" y="37"/>
                  </a:cubicBezTo>
                  <a:cubicBezTo>
                    <a:pt x="2" y="31"/>
                    <a:pt x="3" y="25"/>
                    <a:pt x="6" y="21"/>
                  </a:cubicBezTo>
                  <a:cubicBezTo>
                    <a:pt x="8" y="16"/>
                    <a:pt x="11" y="12"/>
                    <a:pt x="15" y="9"/>
                  </a:cubicBezTo>
                  <a:cubicBezTo>
                    <a:pt x="18" y="6"/>
                    <a:pt x="23" y="4"/>
                    <a:pt x="28" y="3"/>
                  </a:cubicBezTo>
                  <a:cubicBezTo>
                    <a:pt x="33" y="1"/>
                    <a:pt x="39" y="0"/>
                    <a:pt x="45" y="0"/>
                  </a:cubicBezTo>
                  <a:cubicBezTo>
                    <a:pt x="48" y="0"/>
                    <a:pt x="51" y="1"/>
                    <a:pt x="54" y="1"/>
                  </a:cubicBezTo>
                  <a:cubicBezTo>
                    <a:pt x="57" y="2"/>
                    <a:pt x="59" y="2"/>
                    <a:pt x="62" y="3"/>
                  </a:cubicBezTo>
                  <a:cubicBezTo>
                    <a:pt x="65" y="4"/>
                    <a:pt x="67" y="5"/>
                    <a:pt x="69" y="6"/>
                  </a:cubicBezTo>
                  <a:cubicBezTo>
                    <a:pt x="71" y="7"/>
                    <a:pt x="72" y="7"/>
                    <a:pt x="73" y="8"/>
                  </a:cubicBezTo>
                  <a:cubicBezTo>
                    <a:pt x="74" y="9"/>
                    <a:pt x="74" y="9"/>
                    <a:pt x="74" y="10"/>
                  </a:cubicBezTo>
                  <a:cubicBezTo>
                    <a:pt x="75" y="10"/>
                    <a:pt x="75" y="11"/>
                    <a:pt x="75" y="12"/>
                  </a:cubicBezTo>
                  <a:cubicBezTo>
                    <a:pt x="75" y="12"/>
                    <a:pt x="75" y="13"/>
                    <a:pt x="75" y="14"/>
                  </a:cubicBezTo>
                  <a:cubicBezTo>
                    <a:pt x="75" y="15"/>
                    <a:pt x="75" y="17"/>
                    <a:pt x="75" y="19"/>
                  </a:cubicBezTo>
                  <a:cubicBezTo>
                    <a:pt x="75" y="20"/>
                    <a:pt x="75" y="22"/>
                    <a:pt x="75" y="23"/>
                  </a:cubicBezTo>
                  <a:cubicBezTo>
                    <a:pt x="75" y="25"/>
                    <a:pt x="75" y="26"/>
                    <a:pt x="75" y="27"/>
                  </a:cubicBezTo>
                  <a:cubicBezTo>
                    <a:pt x="75" y="27"/>
                    <a:pt x="74" y="28"/>
                    <a:pt x="74" y="28"/>
                  </a:cubicBezTo>
                  <a:cubicBezTo>
                    <a:pt x="73" y="29"/>
                    <a:pt x="73" y="29"/>
                    <a:pt x="72" y="29"/>
                  </a:cubicBezTo>
                  <a:cubicBezTo>
                    <a:pt x="71" y="29"/>
                    <a:pt x="70" y="29"/>
                    <a:pt x="69" y="28"/>
                  </a:cubicBezTo>
                  <a:cubicBezTo>
                    <a:pt x="67" y="27"/>
                    <a:pt x="65" y="26"/>
                    <a:pt x="63" y="25"/>
                  </a:cubicBezTo>
                  <a:cubicBezTo>
                    <a:pt x="61" y="24"/>
                    <a:pt x="58" y="23"/>
                    <a:pt x="55" y="22"/>
                  </a:cubicBezTo>
                  <a:cubicBezTo>
                    <a:pt x="52" y="21"/>
                    <a:pt x="49" y="20"/>
                    <a:pt x="45" y="20"/>
                  </a:cubicBezTo>
                  <a:cubicBezTo>
                    <a:pt x="42" y="20"/>
                    <a:pt x="40" y="21"/>
                    <a:pt x="38" y="21"/>
                  </a:cubicBezTo>
                  <a:cubicBezTo>
                    <a:pt x="36" y="22"/>
                    <a:pt x="34" y="23"/>
                    <a:pt x="32" y="24"/>
                  </a:cubicBezTo>
                  <a:cubicBezTo>
                    <a:pt x="31" y="26"/>
                    <a:pt x="30" y="27"/>
                    <a:pt x="29" y="29"/>
                  </a:cubicBezTo>
                  <a:cubicBezTo>
                    <a:pt x="29" y="30"/>
                    <a:pt x="28" y="32"/>
                    <a:pt x="28" y="34"/>
                  </a:cubicBezTo>
                  <a:cubicBezTo>
                    <a:pt x="28" y="37"/>
                    <a:pt x="29" y="39"/>
                    <a:pt x="31" y="41"/>
                  </a:cubicBezTo>
                  <a:cubicBezTo>
                    <a:pt x="32" y="43"/>
                    <a:pt x="34" y="45"/>
                    <a:pt x="37" y="47"/>
                  </a:cubicBezTo>
                  <a:cubicBezTo>
                    <a:pt x="39" y="48"/>
                    <a:pt x="42" y="50"/>
                    <a:pt x="46" y="51"/>
                  </a:cubicBezTo>
                  <a:cubicBezTo>
                    <a:pt x="49" y="53"/>
                    <a:pt x="52" y="54"/>
                    <a:pt x="56" y="56"/>
                  </a:cubicBezTo>
                  <a:cubicBezTo>
                    <a:pt x="59" y="57"/>
                    <a:pt x="62" y="59"/>
                    <a:pt x="66" y="61"/>
                  </a:cubicBezTo>
                  <a:cubicBezTo>
                    <a:pt x="69" y="63"/>
                    <a:pt x="72" y="65"/>
                    <a:pt x="74" y="68"/>
                  </a:cubicBezTo>
                  <a:cubicBezTo>
                    <a:pt x="77" y="71"/>
                    <a:pt x="79" y="74"/>
                    <a:pt x="80" y="78"/>
                  </a:cubicBezTo>
                  <a:cubicBezTo>
                    <a:pt x="82" y="82"/>
                    <a:pt x="83" y="86"/>
                    <a:pt x="83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716588" y="6351588"/>
              <a:ext cx="69850" cy="127000"/>
            </a:xfrm>
            <a:custGeom>
              <a:avLst/>
              <a:gdLst>
                <a:gd name="T0" fmla="*/ 70 w 70"/>
                <a:gd name="T1" fmla="*/ 116 h 127"/>
                <a:gd name="T2" fmla="*/ 70 w 70"/>
                <a:gd name="T3" fmla="*/ 121 h 127"/>
                <a:gd name="T4" fmla="*/ 69 w 70"/>
                <a:gd name="T5" fmla="*/ 125 h 127"/>
                <a:gd name="T6" fmla="*/ 68 w 70"/>
                <a:gd name="T7" fmla="*/ 126 h 127"/>
                <a:gd name="T8" fmla="*/ 66 w 70"/>
                <a:gd name="T9" fmla="*/ 127 h 127"/>
                <a:gd name="T10" fmla="*/ 8 w 70"/>
                <a:gd name="T11" fmla="*/ 127 h 127"/>
                <a:gd name="T12" fmla="*/ 3 w 70"/>
                <a:gd name="T13" fmla="*/ 125 h 127"/>
                <a:gd name="T14" fmla="*/ 0 w 70"/>
                <a:gd name="T15" fmla="*/ 119 h 127"/>
                <a:gd name="T16" fmla="*/ 0 w 70"/>
                <a:gd name="T17" fmla="*/ 4 h 127"/>
                <a:gd name="T18" fmla="*/ 1 w 70"/>
                <a:gd name="T19" fmla="*/ 2 h 127"/>
                <a:gd name="T20" fmla="*/ 3 w 70"/>
                <a:gd name="T21" fmla="*/ 1 h 127"/>
                <a:gd name="T22" fmla="*/ 7 w 70"/>
                <a:gd name="T23" fmla="*/ 0 h 127"/>
                <a:gd name="T24" fmla="*/ 13 w 70"/>
                <a:gd name="T25" fmla="*/ 0 h 127"/>
                <a:gd name="T26" fmla="*/ 20 w 70"/>
                <a:gd name="T27" fmla="*/ 0 h 127"/>
                <a:gd name="T28" fmla="*/ 24 w 70"/>
                <a:gd name="T29" fmla="*/ 1 h 127"/>
                <a:gd name="T30" fmla="*/ 26 w 70"/>
                <a:gd name="T31" fmla="*/ 2 h 127"/>
                <a:gd name="T32" fmla="*/ 26 w 70"/>
                <a:gd name="T33" fmla="*/ 4 h 127"/>
                <a:gd name="T34" fmla="*/ 26 w 70"/>
                <a:gd name="T35" fmla="*/ 106 h 127"/>
                <a:gd name="T36" fmla="*/ 66 w 70"/>
                <a:gd name="T37" fmla="*/ 106 h 127"/>
                <a:gd name="T38" fmla="*/ 68 w 70"/>
                <a:gd name="T39" fmla="*/ 106 h 127"/>
                <a:gd name="T40" fmla="*/ 69 w 70"/>
                <a:gd name="T41" fmla="*/ 108 h 127"/>
                <a:gd name="T42" fmla="*/ 70 w 70"/>
                <a:gd name="T43" fmla="*/ 111 h 127"/>
                <a:gd name="T44" fmla="*/ 70 w 70"/>
                <a:gd name="T45" fmla="*/ 11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127">
                  <a:moveTo>
                    <a:pt x="70" y="116"/>
                  </a:moveTo>
                  <a:cubicBezTo>
                    <a:pt x="70" y="118"/>
                    <a:pt x="70" y="120"/>
                    <a:pt x="70" y="121"/>
                  </a:cubicBezTo>
                  <a:cubicBezTo>
                    <a:pt x="70" y="123"/>
                    <a:pt x="69" y="124"/>
                    <a:pt x="69" y="125"/>
                  </a:cubicBezTo>
                  <a:cubicBezTo>
                    <a:pt x="69" y="125"/>
                    <a:pt x="68" y="126"/>
                    <a:pt x="68" y="126"/>
                  </a:cubicBezTo>
                  <a:cubicBezTo>
                    <a:pt x="67" y="127"/>
                    <a:pt x="67" y="127"/>
                    <a:pt x="66" y="127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6" y="127"/>
                    <a:pt x="4" y="126"/>
                    <a:pt x="3" y="125"/>
                  </a:cubicBezTo>
                  <a:cubicBezTo>
                    <a:pt x="1" y="124"/>
                    <a:pt x="0" y="122"/>
                    <a:pt x="0" y="1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6" y="0"/>
                    <a:pt x="18" y="0"/>
                    <a:pt x="20" y="0"/>
                  </a:cubicBezTo>
                  <a:cubicBezTo>
                    <a:pt x="21" y="1"/>
                    <a:pt x="23" y="1"/>
                    <a:pt x="24" y="1"/>
                  </a:cubicBezTo>
                  <a:cubicBezTo>
                    <a:pt x="25" y="1"/>
                    <a:pt x="25" y="2"/>
                    <a:pt x="26" y="2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7" y="106"/>
                    <a:pt x="67" y="106"/>
                    <a:pt x="68" y="106"/>
                  </a:cubicBezTo>
                  <a:cubicBezTo>
                    <a:pt x="68" y="107"/>
                    <a:pt x="69" y="107"/>
                    <a:pt x="69" y="108"/>
                  </a:cubicBezTo>
                  <a:cubicBezTo>
                    <a:pt x="69" y="109"/>
                    <a:pt x="70" y="110"/>
                    <a:pt x="70" y="111"/>
                  </a:cubicBezTo>
                  <a:cubicBezTo>
                    <a:pt x="70" y="113"/>
                    <a:pt x="70" y="114"/>
                    <a:pt x="70" y="116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795962" y="6351588"/>
              <a:ext cx="26988" cy="128588"/>
            </a:xfrm>
            <a:custGeom>
              <a:avLst/>
              <a:gdLst>
                <a:gd name="T0" fmla="*/ 26 w 26"/>
                <a:gd name="T1" fmla="*/ 124 h 128"/>
                <a:gd name="T2" fmla="*/ 25 w 26"/>
                <a:gd name="T3" fmla="*/ 125 h 128"/>
                <a:gd name="T4" fmla="*/ 23 w 26"/>
                <a:gd name="T5" fmla="*/ 127 h 128"/>
                <a:gd name="T6" fmla="*/ 19 w 26"/>
                <a:gd name="T7" fmla="*/ 127 h 128"/>
                <a:gd name="T8" fmla="*/ 13 w 26"/>
                <a:gd name="T9" fmla="*/ 128 h 128"/>
                <a:gd name="T10" fmla="*/ 7 w 26"/>
                <a:gd name="T11" fmla="*/ 127 h 128"/>
                <a:gd name="T12" fmla="*/ 3 w 26"/>
                <a:gd name="T13" fmla="*/ 127 h 128"/>
                <a:gd name="T14" fmla="*/ 1 w 26"/>
                <a:gd name="T15" fmla="*/ 125 h 128"/>
                <a:gd name="T16" fmla="*/ 0 w 26"/>
                <a:gd name="T17" fmla="*/ 124 h 128"/>
                <a:gd name="T18" fmla="*/ 0 w 26"/>
                <a:gd name="T19" fmla="*/ 4 h 128"/>
                <a:gd name="T20" fmla="*/ 1 w 26"/>
                <a:gd name="T21" fmla="*/ 2 h 128"/>
                <a:gd name="T22" fmla="*/ 3 w 26"/>
                <a:gd name="T23" fmla="*/ 1 h 128"/>
                <a:gd name="T24" fmla="*/ 7 w 26"/>
                <a:gd name="T25" fmla="*/ 0 h 128"/>
                <a:gd name="T26" fmla="*/ 13 w 26"/>
                <a:gd name="T27" fmla="*/ 0 h 128"/>
                <a:gd name="T28" fmla="*/ 19 w 26"/>
                <a:gd name="T29" fmla="*/ 0 h 128"/>
                <a:gd name="T30" fmla="*/ 23 w 26"/>
                <a:gd name="T31" fmla="*/ 1 h 128"/>
                <a:gd name="T32" fmla="*/ 25 w 26"/>
                <a:gd name="T33" fmla="*/ 2 h 128"/>
                <a:gd name="T34" fmla="*/ 26 w 26"/>
                <a:gd name="T35" fmla="*/ 4 h 128"/>
                <a:gd name="T36" fmla="*/ 26 w 26"/>
                <a:gd name="T3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128">
                  <a:moveTo>
                    <a:pt x="26" y="124"/>
                  </a:moveTo>
                  <a:cubicBezTo>
                    <a:pt x="26" y="124"/>
                    <a:pt x="26" y="125"/>
                    <a:pt x="25" y="125"/>
                  </a:cubicBezTo>
                  <a:cubicBezTo>
                    <a:pt x="25" y="126"/>
                    <a:pt x="24" y="126"/>
                    <a:pt x="23" y="127"/>
                  </a:cubicBezTo>
                  <a:cubicBezTo>
                    <a:pt x="22" y="127"/>
                    <a:pt x="21" y="127"/>
                    <a:pt x="19" y="127"/>
                  </a:cubicBezTo>
                  <a:cubicBezTo>
                    <a:pt x="18" y="128"/>
                    <a:pt x="16" y="128"/>
                    <a:pt x="13" y="128"/>
                  </a:cubicBezTo>
                  <a:cubicBezTo>
                    <a:pt x="11" y="128"/>
                    <a:pt x="9" y="128"/>
                    <a:pt x="7" y="127"/>
                  </a:cubicBezTo>
                  <a:cubicBezTo>
                    <a:pt x="5" y="127"/>
                    <a:pt x="4" y="127"/>
                    <a:pt x="3" y="127"/>
                  </a:cubicBezTo>
                  <a:cubicBezTo>
                    <a:pt x="2" y="126"/>
                    <a:pt x="1" y="126"/>
                    <a:pt x="1" y="125"/>
                  </a:cubicBezTo>
                  <a:cubicBezTo>
                    <a:pt x="0" y="125"/>
                    <a:pt x="0" y="124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6" y="0"/>
                    <a:pt x="18" y="0"/>
                    <a:pt x="19" y="0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4" y="1"/>
                    <a:pt x="25" y="2"/>
                    <a:pt x="25" y="2"/>
                  </a:cubicBezTo>
                  <a:cubicBezTo>
                    <a:pt x="26" y="3"/>
                    <a:pt x="26" y="4"/>
                    <a:pt x="26" y="4"/>
                  </a:cubicBezTo>
                  <a:lnTo>
                    <a:pt x="26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5835650" y="6353175"/>
              <a:ext cx="104775" cy="125413"/>
            </a:xfrm>
            <a:custGeom>
              <a:avLst/>
              <a:gdLst>
                <a:gd name="T0" fmla="*/ 105 w 105"/>
                <a:gd name="T1" fmla="*/ 61 h 126"/>
                <a:gd name="T2" fmla="*/ 100 w 105"/>
                <a:gd name="T3" fmla="*/ 91 h 126"/>
                <a:gd name="T4" fmla="*/ 87 w 105"/>
                <a:gd name="T5" fmla="*/ 111 h 126"/>
                <a:gd name="T6" fmla="*/ 67 w 105"/>
                <a:gd name="T7" fmla="*/ 122 h 126"/>
                <a:gd name="T8" fmla="*/ 38 w 105"/>
                <a:gd name="T9" fmla="*/ 126 h 126"/>
                <a:gd name="T10" fmla="*/ 7 w 105"/>
                <a:gd name="T11" fmla="*/ 126 h 126"/>
                <a:gd name="T12" fmla="*/ 2 w 105"/>
                <a:gd name="T13" fmla="*/ 124 h 126"/>
                <a:gd name="T14" fmla="*/ 0 w 105"/>
                <a:gd name="T15" fmla="*/ 118 h 126"/>
                <a:gd name="T16" fmla="*/ 0 w 105"/>
                <a:gd name="T17" fmla="*/ 8 h 126"/>
                <a:gd name="T18" fmla="*/ 2 w 105"/>
                <a:gd name="T19" fmla="*/ 2 h 126"/>
                <a:gd name="T20" fmla="*/ 7 w 105"/>
                <a:gd name="T21" fmla="*/ 0 h 126"/>
                <a:gd name="T22" fmla="*/ 40 w 105"/>
                <a:gd name="T23" fmla="*/ 0 h 126"/>
                <a:gd name="T24" fmla="*/ 69 w 105"/>
                <a:gd name="T25" fmla="*/ 4 h 126"/>
                <a:gd name="T26" fmla="*/ 88 w 105"/>
                <a:gd name="T27" fmla="*/ 15 h 126"/>
                <a:gd name="T28" fmla="*/ 101 w 105"/>
                <a:gd name="T29" fmla="*/ 35 h 126"/>
                <a:gd name="T30" fmla="*/ 105 w 105"/>
                <a:gd name="T31" fmla="*/ 61 h 126"/>
                <a:gd name="T32" fmla="*/ 78 w 105"/>
                <a:gd name="T33" fmla="*/ 62 h 126"/>
                <a:gd name="T34" fmla="*/ 76 w 105"/>
                <a:gd name="T35" fmla="*/ 45 h 126"/>
                <a:gd name="T36" fmla="*/ 69 w 105"/>
                <a:gd name="T37" fmla="*/ 32 h 126"/>
                <a:gd name="T38" fmla="*/ 57 w 105"/>
                <a:gd name="T39" fmla="*/ 23 h 126"/>
                <a:gd name="T40" fmla="*/ 38 w 105"/>
                <a:gd name="T41" fmla="*/ 20 h 126"/>
                <a:gd name="T42" fmla="*/ 25 w 105"/>
                <a:gd name="T43" fmla="*/ 20 h 126"/>
                <a:gd name="T44" fmla="*/ 25 w 105"/>
                <a:gd name="T45" fmla="*/ 106 h 126"/>
                <a:gd name="T46" fmla="*/ 39 w 105"/>
                <a:gd name="T47" fmla="*/ 106 h 126"/>
                <a:gd name="T48" fmla="*/ 57 w 105"/>
                <a:gd name="T49" fmla="*/ 103 h 126"/>
                <a:gd name="T50" fmla="*/ 69 w 105"/>
                <a:gd name="T51" fmla="*/ 95 h 126"/>
                <a:gd name="T52" fmla="*/ 76 w 105"/>
                <a:gd name="T53" fmla="*/ 81 h 126"/>
                <a:gd name="T54" fmla="*/ 78 w 105"/>
                <a:gd name="T55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126">
                  <a:moveTo>
                    <a:pt x="105" y="61"/>
                  </a:moveTo>
                  <a:cubicBezTo>
                    <a:pt x="105" y="73"/>
                    <a:pt x="103" y="83"/>
                    <a:pt x="100" y="91"/>
                  </a:cubicBezTo>
                  <a:cubicBezTo>
                    <a:pt x="97" y="99"/>
                    <a:pt x="93" y="106"/>
                    <a:pt x="87" y="111"/>
                  </a:cubicBezTo>
                  <a:cubicBezTo>
                    <a:pt x="82" y="116"/>
                    <a:pt x="75" y="120"/>
                    <a:pt x="67" y="122"/>
                  </a:cubicBezTo>
                  <a:cubicBezTo>
                    <a:pt x="58" y="125"/>
                    <a:pt x="49" y="126"/>
                    <a:pt x="38" y="126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5" y="126"/>
                    <a:pt x="3" y="125"/>
                    <a:pt x="2" y="124"/>
                  </a:cubicBezTo>
                  <a:cubicBezTo>
                    <a:pt x="0" y="123"/>
                    <a:pt x="0" y="121"/>
                    <a:pt x="0" y="1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1" y="0"/>
                    <a:pt x="61" y="1"/>
                    <a:pt x="69" y="4"/>
                  </a:cubicBezTo>
                  <a:cubicBezTo>
                    <a:pt x="76" y="6"/>
                    <a:pt x="83" y="10"/>
                    <a:pt x="88" y="15"/>
                  </a:cubicBezTo>
                  <a:cubicBezTo>
                    <a:pt x="94" y="21"/>
                    <a:pt x="98" y="27"/>
                    <a:pt x="101" y="35"/>
                  </a:cubicBezTo>
                  <a:cubicBezTo>
                    <a:pt x="104" y="42"/>
                    <a:pt x="105" y="51"/>
                    <a:pt x="105" y="61"/>
                  </a:cubicBezTo>
                  <a:close/>
                  <a:moveTo>
                    <a:pt x="78" y="62"/>
                  </a:moveTo>
                  <a:cubicBezTo>
                    <a:pt x="78" y="56"/>
                    <a:pt x="78" y="50"/>
                    <a:pt x="76" y="45"/>
                  </a:cubicBezTo>
                  <a:cubicBezTo>
                    <a:pt x="75" y="40"/>
                    <a:pt x="73" y="36"/>
                    <a:pt x="69" y="32"/>
                  </a:cubicBezTo>
                  <a:cubicBezTo>
                    <a:pt x="66" y="28"/>
                    <a:pt x="62" y="25"/>
                    <a:pt x="57" y="23"/>
                  </a:cubicBezTo>
                  <a:cubicBezTo>
                    <a:pt x="53" y="21"/>
                    <a:pt x="46" y="20"/>
                    <a:pt x="3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6" y="106"/>
                    <a:pt x="52" y="105"/>
                    <a:pt x="57" y="103"/>
                  </a:cubicBezTo>
                  <a:cubicBezTo>
                    <a:pt x="61" y="101"/>
                    <a:pt x="65" y="98"/>
                    <a:pt x="69" y="95"/>
                  </a:cubicBezTo>
                  <a:cubicBezTo>
                    <a:pt x="72" y="91"/>
                    <a:pt x="74" y="86"/>
                    <a:pt x="76" y="81"/>
                  </a:cubicBezTo>
                  <a:cubicBezTo>
                    <a:pt x="77" y="76"/>
                    <a:pt x="78" y="69"/>
                    <a:pt x="78" y="62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5951538" y="6353175"/>
              <a:ext cx="74613" cy="125413"/>
            </a:xfrm>
            <a:custGeom>
              <a:avLst/>
              <a:gdLst>
                <a:gd name="T0" fmla="*/ 75 w 75"/>
                <a:gd name="T1" fmla="*/ 116 h 126"/>
                <a:gd name="T2" fmla="*/ 75 w 75"/>
                <a:gd name="T3" fmla="*/ 121 h 126"/>
                <a:gd name="T4" fmla="*/ 74 w 75"/>
                <a:gd name="T5" fmla="*/ 124 h 126"/>
                <a:gd name="T6" fmla="*/ 73 w 75"/>
                <a:gd name="T7" fmla="*/ 126 h 126"/>
                <a:gd name="T8" fmla="*/ 71 w 75"/>
                <a:gd name="T9" fmla="*/ 126 h 126"/>
                <a:gd name="T10" fmla="*/ 8 w 75"/>
                <a:gd name="T11" fmla="*/ 126 h 126"/>
                <a:gd name="T12" fmla="*/ 2 w 75"/>
                <a:gd name="T13" fmla="*/ 124 h 126"/>
                <a:gd name="T14" fmla="*/ 0 w 75"/>
                <a:gd name="T15" fmla="*/ 118 h 126"/>
                <a:gd name="T16" fmla="*/ 0 w 75"/>
                <a:gd name="T17" fmla="*/ 8 h 126"/>
                <a:gd name="T18" fmla="*/ 2 w 75"/>
                <a:gd name="T19" fmla="*/ 2 h 126"/>
                <a:gd name="T20" fmla="*/ 8 w 75"/>
                <a:gd name="T21" fmla="*/ 0 h 126"/>
                <a:gd name="T22" fmla="*/ 71 w 75"/>
                <a:gd name="T23" fmla="*/ 0 h 126"/>
                <a:gd name="T24" fmla="*/ 73 w 75"/>
                <a:gd name="T25" fmla="*/ 0 h 126"/>
                <a:gd name="T26" fmla="*/ 74 w 75"/>
                <a:gd name="T27" fmla="*/ 2 h 126"/>
                <a:gd name="T28" fmla="*/ 74 w 75"/>
                <a:gd name="T29" fmla="*/ 5 h 126"/>
                <a:gd name="T30" fmla="*/ 75 w 75"/>
                <a:gd name="T31" fmla="*/ 10 h 126"/>
                <a:gd name="T32" fmla="*/ 74 w 75"/>
                <a:gd name="T33" fmla="*/ 14 h 126"/>
                <a:gd name="T34" fmla="*/ 74 w 75"/>
                <a:gd name="T35" fmla="*/ 18 h 126"/>
                <a:gd name="T36" fmla="*/ 73 w 75"/>
                <a:gd name="T37" fmla="*/ 19 h 126"/>
                <a:gd name="T38" fmla="*/ 71 w 75"/>
                <a:gd name="T39" fmla="*/ 20 h 126"/>
                <a:gd name="T40" fmla="*/ 26 w 75"/>
                <a:gd name="T41" fmla="*/ 20 h 126"/>
                <a:gd name="T42" fmla="*/ 26 w 75"/>
                <a:gd name="T43" fmla="*/ 51 h 126"/>
                <a:gd name="T44" fmla="*/ 64 w 75"/>
                <a:gd name="T45" fmla="*/ 51 h 126"/>
                <a:gd name="T46" fmla="*/ 66 w 75"/>
                <a:gd name="T47" fmla="*/ 51 h 126"/>
                <a:gd name="T48" fmla="*/ 67 w 75"/>
                <a:gd name="T49" fmla="*/ 53 h 126"/>
                <a:gd name="T50" fmla="*/ 68 w 75"/>
                <a:gd name="T51" fmla="*/ 56 h 126"/>
                <a:gd name="T52" fmla="*/ 68 w 75"/>
                <a:gd name="T53" fmla="*/ 61 h 126"/>
                <a:gd name="T54" fmla="*/ 68 w 75"/>
                <a:gd name="T55" fmla="*/ 65 h 126"/>
                <a:gd name="T56" fmla="*/ 67 w 75"/>
                <a:gd name="T57" fmla="*/ 68 h 126"/>
                <a:gd name="T58" fmla="*/ 66 w 75"/>
                <a:gd name="T59" fmla="*/ 70 h 126"/>
                <a:gd name="T60" fmla="*/ 64 w 75"/>
                <a:gd name="T61" fmla="*/ 70 h 126"/>
                <a:gd name="T62" fmla="*/ 26 w 75"/>
                <a:gd name="T63" fmla="*/ 70 h 126"/>
                <a:gd name="T64" fmla="*/ 26 w 75"/>
                <a:gd name="T65" fmla="*/ 106 h 126"/>
                <a:gd name="T66" fmla="*/ 71 w 75"/>
                <a:gd name="T67" fmla="*/ 106 h 126"/>
                <a:gd name="T68" fmla="*/ 73 w 75"/>
                <a:gd name="T69" fmla="*/ 106 h 126"/>
                <a:gd name="T70" fmla="*/ 74 w 75"/>
                <a:gd name="T71" fmla="*/ 108 h 126"/>
                <a:gd name="T72" fmla="*/ 75 w 75"/>
                <a:gd name="T73" fmla="*/ 111 h 126"/>
                <a:gd name="T74" fmla="*/ 75 w 75"/>
                <a:gd name="T75" fmla="*/ 11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26">
                  <a:moveTo>
                    <a:pt x="75" y="116"/>
                  </a:moveTo>
                  <a:cubicBezTo>
                    <a:pt x="75" y="118"/>
                    <a:pt x="75" y="119"/>
                    <a:pt x="75" y="121"/>
                  </a:cubicBezTo>
                  <a:cubicBezTo>
                    <a:pt x="75" y="122"/>
                    <a:pt x="75" y="123"/>
                    <a:pt x="74" y="124"/>
                  </a:cubicBezTo>
                  <a:cubicBezTo>
                    <a:pt x="74" y="125"/>
                    <a:pt x="73" y="125"/>
                    <a:pt x="73" y="126"/>
                  </a:cubicBezTo>
                  <a:cubicBezTo>
                    <a:pt x="72" y="126"/>
                    <a:pt x="72" y="126"/>
                    <a:pt x="71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6" y="126"/>
                    <a:pt x="4" y="125"/>
                    <a:pt x="2" y="124"/>
                  </a:cubicBezTo>
                  <a:cubicBezTo>
                    <a:pt x="1" y="123"/>
                    <a:pt x="0" y="121"/>
                    <a:pt x="0" y="1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0"/>
                    <a:pt x="72" y="0"/>
                    <a:pt x="73" y="0"/>
                  </a:cubicBezTo>
                  <a:cubicBezTo>
                    <a:pt x="73" y="0"/>
                    <a:pt x="73" y="1"/>
                    <a:pt x="74" y="2"/>
                  </a:cubicBezTo>
                  <a:cubicBezTo>
                    <a:pt x="74" y="3"/>
                    <a:pt x="74" y="4"/>
                    <a:pt x="74" y="5"/>
                  </a:cubicBezTo>
                  <a:cubicBezTo>
                    <a:pt x="75" y="6"/>
                    <a:pt x="75" y="8"/>
                    <a:pt x="75" y="10"/>
                  </a:cubicBezTo>
                  <a:cubicBezTo>
                    <a:pt x="75" y="12"/>
                    <a:pt x="75" y="13"/>
                    <a:pt x="74" y="14"/>
                  </a:cubicBezTo>
                  <a:cubicBezTo>
                    <a:pt x="74" y="16"/>
                    <a:pt x="74" y="17"/>
                    <a:pt x="74" y="18"/>
                  </a:cubicBezTo>
                  <a:cubicBezTo>
                    <a:pt x="73" y="18"/>
                    <a:pt x="73" y="19"/>
                    <a:pt x="73" y="19"/>
                  </a:cubicBezTo>
                  <a:cubicBezTo>
                    <a:pt x="72" y="20"/>
                    <a:pt x="72" y="20"/>
                    <a:pt x="71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5" y="51"/>
                    <a:pt x="65" y="51"/>
                    <a:pt x="66" y="51"/>
                  </a:cubicBezTo>
                  <a:cubicBezTo>
                    <a:pt x="66" y="52"/>
                    <a:pt x="67" y="52"/>
                    <a:pt x="67" y="53"/>
                  </a:cubicBezTo>
                  <a:cubicBezTo>
                    <a:pt x="67" y="54"/>
                    <a:pt x="67" y="55"/>
                    <a:pt x="68" y="56"/>
                  </a:cubicBezTo>
                  <a:cubicBezTo>
                    <a:pt x="68" y="57"/>
                    <a:pt x="68" y="59"/>
                    <a:pt x="68" y="61"/>
                  </a:cubicBezTo>
                  <a:cubicBezTo>
                    <a:pt x="68" y="62"/>
                    <a:pt x="68" y="64"/>
                    <a:pt x="68" y="65"/>
                  </a:cubicBezTo>
                  <a:cubicBezTo>
                    <a:pt x="67" y="66"/>
                    <a:pt x="67" y="67"/>
                    <a:pt x="67" y="68"/>
                  </a:cubicBezTo>
                  <a:cubicBezTo>
                    <a:pt x="67" y="69"/>
                    <a:pt x="66" y="69"/>
                    <a:pt x="66" y="70"/>
                  </a:cubicBezTo>
                  <a:cubicBezTo>
                    <a:pt x="65" y="70"/>
                    <a:pt x="65" y="70"/>
                    <a:pt x="64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2" y="106"/>
                    <a:pt x="72" y="106"/>
                    <a:pt x="73" y="106"/>
                  </a:cubicBezTo>
                  <a:cubicBezTo>
                    <a:pt x="73" y="107"/>
                    <a:pt x="74" y="107"/>
                    <a:pt x="74" y="108"/>
                  </a:cubicBezTo>
                  <a:cubicBezTo>
                    <a:pt x="75" y="109"/>
                    <a:pt x="75" y="110"/>
                    <a:pt x="75" y="111"/>
                  </a:cubicBezTo>
                  <a:cubicBezTo>
                    <a:pt x="75" y="113"/>
                    <a:pt x="75" y="114"/>
                    <a:pt x="75" y="116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6080125" y="6353175"/>
              <a:ext cx="131763" cy="127000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6 h 127"/>
                <a:gd name="T8" fmla="*/ 126 w 132"/>
                <a:gd name="T9" fmla="*/ 127 h 127"/>
                <a:gd name="T10" fmla="*/ 124 w 132"/>
                <a:gd name="T11" fmla="*/ 126 h 127"/>
                <a:gd name="T12" fmla="*/ 122 w 132"/>
                <a:gd name="T13" fmla="*/ 126 h 127"/>
                <a:gd name="T14" fmla="*/ 121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9 w 132"/>
                <a:gd name="T27" fmla="*/ 126 h 127"/>
                <a:gd name="T28" fmla="*/ 67 w 132"/>
                <a:gd name="T29" fmla="*/ 126 h 127"/>
                <a:gd name="T30" fmla="*/ 65 w 132"/>
                <a:gd name="T31" fmla="*/ 127 h 127"/>
                <a:gd name="T32" fmla="*/ 62 w 132"/>
                <a:gd name="T33" fmla="*/ 126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2 w 132"/>
                <a:gd name="T47" fmla="*/ 125 h 127"/>
                <a:gd name="T48" fmla="*/ 11 w 132"/>
                <a:gd name="T49" fmla="*/ 126 h 127"/>
                <a:gd name="T50" fmla="*/ 9 w 132"/>
                <a:gd name="T51" fmla="*/ 126 h 127"/>
                <a:gd name="T52" fmla="*/ 6 w 132"/>
                <a:gd name="T53" fmla="*/ 127 h 127"/>
                <a:gd name="T54" fmla="*/ 3 w 132"/>
                <a:gd name="T55" fmla="*/ 126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4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2 w 132"/>
                <a:gd name="T85" fmla="*/ 4 h 127"/>
                <a:gd name="T86" fmla="*/ 114 w 132"/>
                <a:gd name="T87" fmla="*/ 1 h 127"/>
                <a:gd name="T88" fmla="*/ 117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4"/>
                    <a:pt x="132" y="125"/>
                    <a:pt x="132" y="125"/>
                  </a:cubicBezTo>
                  <a:cubicBezTo>
                    <a:pt x="132" y="125"/>
                    <a:pt x="131" y="126"/>
                    <a:pt x="131" y="126"/>
                  </a:cubicBezTo>
                  <a:cubicBezTo>
                    <a:pt x="131" y="126"/>
                    <a:pt x="130" y="126"/>
                    <a:pt x="129" y="126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4" y="126"/>
                  </a:cubicBezTo>
                  <a:cubicBezTo>
                    <a:pt x="123" y="126"/>
                    <a:pt x="122" y="126"/>
                    <a:pt x="122" y="126"/>
                  </a:cubicBezTo>
                  <a:cubicBezTo>
                    <a:pt x="121" y="126"/>
                    <a:pt x="121" y="125"/>
                    <a:pt x="121" y="125"/>
                  </a:cubicBezTo>
                  <a:cubicBezTo>
                    <a:pt x="120" y="125"/>
                    <a:pt x="120" y="124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8" y="126"/>
                    <a:pt x="68" y="126"/>
                    <a:pt x="67" y="126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6"/>
                  </a:cubicBezTo>
                  <a:cubicBezTo>
                    <a:pt x="62" y="126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4"/>
                    <a:pt x="12" y="125"/>
                    <a:pt x="12" y="125"/>
                  </a:cubicBezTo>
                  <a:cubicBezTo>
                    <a:pt x="11" y="125"/>
                    <a:pt x="11" y="126"/>
                    <a:pt x="11" y="126"/>
                  </a:cubicBezTo>
                  <a:cubicBezTo>
                    <a:pt x="10" y="126"/>
                    <a:pt x="9" y="126"/>
                    <a:pt x="9" y="126"/>
                  </a:cubicBezTo>
                  <a:cubicBezTo>
                    <a:pt x="8" y="127"/>
                    <a:pt x="7" y="127"/>
                    <a:pt x="6" y="127"/>
                  </a:cubicBezTo>
                  <a:cubicBezTo>
                    <a:pt x="5" y="127"/>
                    <a:pt x="4" y="127"/>
                    <a:pt x="3" y="126"/>
                  </a:cubicBezTo>
                  <a:cubicBezTo>
                    <a:pt x="2" y="126"/>
                    <a:pt x="2" y="126"/>
                    <a:pt x="1" y="126"/>
                  </a:cubicBezTo>
                  <a:cubicBezTo>
                    <a:pt x="1" y="126"/>
                    <a:pt x="0" y="125"/>
                    <a:pt x="0" y="125"/>
                  </a:cubicBezTo>
                  <a:cubicBezTo>
                    <a:pt x="0" y="125"/>
                    <a:pt x="0" y="124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2"/>
                    <a:pt x="21" y="3"/>
                    <a:pt x="22" y="4"/>
                  </a:cubicBezTo>
                  <a:cubicBezTo>
                    <a:pt x="22" y="5"/>
                    <a:pt x="23" y="6"/>
                    <a:pt x="24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6"/>
                    <a:pt x="111" y="5"/>
                    <a:pt x="112" y="4"/>
                  </a:cubicBezTo>
                  <a:cubicBezTo>
                    <a:pt x="112" y="3"/>
                    <a:pt x="113" y="2"/>
                    <a:pt x="114" y="1"/>
                  </a:cubicBezTo>
                  <a:cubicBezTo>
                    <a:pt x="115" y="1"/>
                    <a:pt x="116" y="0"/>
                    <a:pt x="117" y="0"/>
                  </a:cubicBezTo>
                  <a:cubicBezTo>
                    <a:pt x="118" y="0"/>
                    <a:pt x="119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1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230938" y="6384925"/>
              <a:ext cx="77788" cy="96838"/>
            </a:xfrm>
            <a:custGeom>
              <a:avLst/>
              <a:gdLst>
                <a:gd name="T0" fmla="*/ 78 w 78"/>
                <a:gd name="T1" fmla="*/ 43 h 96"/>
                <a:gd name="T2" fmla="*/ 77 w 78"/>
                <a:gd name="T3" fmla="*/ 48 h 96"/>
                <a:gd name="T4" fmla="*/ 73 w 78"/>
                <a:gd name="T5" fmla="*/ 50 h 96"/>
                <a:gd name="T6" fmla="*/ 13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4 h 96"/>
                <a:gd name="T18" fmla="*/ 63 w 78"/>
                <a:gd name="T19" fmla="*/ 82 h 96"/>
                <a:gd name="T20" fmla="*/ 69 w 78"/>
                <a:gd name="T21" fmla="*/ 80 h 96"/>
                <a:gd name="T22" fmla="*/ 73 w 78"/>
                <a:gd name="T23" fmla="*/ 79 h 96"/>
                <a:gd name="T24" fmla="*/ 74 w 78"/>
                <a:gd name="T25" fmla="*/ 79 h 96"/>
                <a:gd name="T26" fmla="*/ 74 w 78"/>
                <a:gd name="T27" fmla="*/ 80 h 96"/>
                <a:gd name="T28" fmla="*/ 75 w 78"/>
                <a:gd name="T29" fmla="*/ 81 h 96"/>
                <a:gd name="T30" fmla="*/ 75 w 78"/>
                <a:gd name="T31" fmla="*/ 84 h 96"/>
                <a:gd name="T32" fmla="*/ 75 w 78"/>
                <a:gd name="T33" fmla="*/ 85 h 96"/>
                <a:gd name="T34" fmla="*/ 75 w 78"/>
                <a:gd name="T35" fmla="*/ 86 h 96"/>
                <a:gd name="T36" fmla="*/ 74 w 78"/>
                <a:gd name="T37" fmla="*/ 87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3 h 96"/>
                <a:gd name="T66" fmla="*/ 70 w 78"/>
                <a:gd name="T67" fmla="*/ 12 h 96"/>
                <a:gd name="T68" fmla="*/ 76 w 78"/>
                <a:gd name="T69" fmla="*/ 25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9 w 78"/>
                <a:gd name="T81" fmla="*/ 13 h 96"/>
                <a:gd name="T82" fmla="*/ 20 w 78"/>
                <a:gd name="T83" fmla="*/ 19 h 96"/>
                <a:gd name="T84" fmla="*/ 15 w 78"/>
                <a:gd name="T85" fmla="*/ 29 h 96"/>
                <a:gd name="T86" fmla="*/ 13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7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2" y="85"/>
                    <a:pt x="55" y="84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0"/>
                    <a:pt x="69" y="80"/>
                  </a:cubicBezTo>
                  <a:cubicBezTo>
                    <a:pt x="71" y="79"/>
                    <a:pt x="72" y="79"/>
                    <a:pt x="73" y="79"/>
                  </a:cubicBezTo>
                  <a:cubicBezTo>
                    <a:pt x="73" y="79"/>
                    <a:pt x="73" y="79"/>
                    <a:pt x="74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5" y="80"/>
                    <a:pt x="75" y="81"/>
                    <a:pt x="75" y="81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5" y="87"/>
                    <a:pt x="74" y="87"/>
                    <a:pt x="74" y="87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1" y="95"/>
                    <a:pt x="47" y="96"/>
                    <a:pt x="42" y="96"/>
                  </a:cubicBezTo>
                  <a:cubicBezTo>
                    <a:pt x="36" y="96"/>
                    <a:pt x="30" y="95"/>
                    <a:pt x="24" y="93"/>
                  </a:cubicBezTo>
                  <a:cubicBezTo>
                    <a:pt x="19" y="91"/>
                    <a:pt x="15" y="88"/>
                    <a:pt x="11" y="84"/>
                  </a:cubicBezTo>
                  <a:cubicBezTo>
                    <a:pt x="7" y="80"/>
                    <a:pt x="5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8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3" y="6"/>
                    <a:pt x="67" y="9"/>
                    <a:pt x="70" y="12"/>
                  </a:cubicBezTo>
                  <a:cubicBezTo>
                    <a:pt x="73" y="16"/>
                    <a:pt x="75" y="20"/>
                    <a:pt x="76" y="25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7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9" y="13"/>
                  </a:cubicBezTo>
                  <a:cubicBezTo>
                    <a:pt x="25" y="14"/>
                    <a:pt x="22" y="16"/>
                    <a:pt x="20" y="19"/>
                  </a:cubicBezTo>
                  <a:cubicBezTo>
                    <a:pt x="18" y="22"/>
                    <a:pt x="16" y="25"/>
                    <a:pt x="15" y="29"/>
                  </a:cubicBezTo>
                  <a:cubicBezTo>
                    <a:pt x="13" y="32"/>
                    <a:pt x="13" y="36"/>
                    <a:pt x="13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6324600" y="6384925"/>
              <a:ext cx="127000" cy="95250"/>
            </a:xfrm>
            <a:custGeom>
              <a:avLst/>
              <a:gdLst>
                <a:gd name="T0" fmla="*/ 126 w 127"/>
                <a:gd name="T1" fmla="*/ 93 h 95"/>
                <a:gd name="T2" fmla="*/ 124 w 127"/>
                <a:gd name="T3" fmla="*/ 94 h 95"/>
                <a:gd name="T4" fmla="*/ 118 w 127"/>
                <a:gd name="T5" fmla="*/ 94 h 95"/>
                <a:gd name="T6" fmla="*/ 115 w 127"/>
                <a:gd name="T7" fmla="*/ 93 h 95"/>
                <a:gd name="T8" fmla="*/ 115 w 127"/>
                <a:gd name="T9" fmla="*/ 38 h 95"/>
                <a:gd name="T10" fmla="*/ 110 w 127"/>
                <a:gd name="T11" fmla="*/ 18 h 95"/>
                <a:gd name="T12" fmla="*/ 96 w 127"/>
                <a:gd name="T13" fmla="*/ 10 h 95"/>
                <a:gd name="T14" fmla="*/ 69 w 127"/>
                <a:gd name="T15" fmla="*/ 29 h 95"/>
                <a:gd name="T16" fmla="*/ 69 w 127"/>
                <a:gd name="T17" fmla="*/ 93 h 95"/>
                <a:gd name="T18" fmla="*/ 66 w 127"/>
                <a:gd name="T19" fmla="*/ 94 h 95"/>
                <a:gd name="T20" fmla="*/ 61 w 127"/>
                <a:gd name="T21" fmla="*/ 94 h 95"/>
                <a:gd name="T22" fmla="*/ 58 w 127"/>
                <a:gd name="T23" fmla="*/ 93 h 95"/>
                <a:gd name="T24" fmla="*/ 58 w 127"/>
                <a:gd name="T25" fmla="*/ 38 h 95"/>
                <a:gd name="T26" fmla="*/ 53 w 127"/>
                <a:gd name="T27" fmla="*/ 18 h 95"/>
                <a:gd name="T28" fmla="*/ 38 w 127"/>
                <a:gd name="T29" fmla="*/ 10 h 95"/>
                <a:gd name="T30" fmla="*/ 12 w 127"/>
                <a:gd name="T31" fmla="*/ 29 h 95"/>
                <a:gd name="T32" fmla="*/ 12 w 127"/>
                <a:gd name="T33" fmla="*/ 93 h 95"/>
                <a:gd name="T34" fmla="*/ 9 w 127"/>
                <a:gd name="T35" fmla="*/ 94 h 95"/>
                <a:gd name="T36" fmla="*/ 3 w 127"/>
                <a:gd name="T37" fmla="*/ 94 h 95"/>
                <a:gd name="T38" fmla="*/ 0 w 127"/>
                <a:gd name="T39" fmla="*/ 93 h 95"/>
                <a:gd name="T40" fmla="*/ 0 w 127"/>
                <a:gd name="T41" fmla="*/ 4 h 95"/>
                <a:gd name="T42" fmla="*/ 1 w 127"/>
                <a:gd name="T43" fmla="*/ 2 h 95"/>
                <a:gd name="T44" fmla="*/ 6 w 127"/>
                <a:gd name="T45" fmla="*/ 1 h 95"/>
                <a:gd name="T46" fmla="*/ 10 w 127"/>
                <a:gd name="T47" fmla="*/ 2 h 95"/>
                <a:gd name="T48" fmla="*/ 11 w 127"/>
                <a:gd name="T49" fmla="*/ 4 h 95"/>
                <a:gd name="T50" fmla="*/ 26 w 127"/>
                <a:gd name="T51" fmla="*/ 4 h 95"/>
                <a:gd name="T52" fmla="*/ 49 w 127"/>
                <a:gd name="T53" fmla="*/ 1 h 95"/>
                <a:gd name="T54" fmla="*/ 63 w 127"/>
                <a:gd name="T55" fmla="*/ 11 h 95"/>
                <a:gd name="T56" fmla="*/ 75 w 127"/>
                <a:gd name="T57" fmla="*/ 10 h 95"/>
                <a:gd name="T58" fmla="*/ 90 w 127"/>
                <a:gd name="T59" fmla="*/ 1 h 95"/>
                <a:gd name="T60" fmla="*/ 111 w 127"/>
                <a:gd name="T61" fmla="*/ 3 h 95"/>
                <a:gd name="T62" fmla="*/ 125 w 127"/>
                <a:gd name="T63" fmla="*/ 23 h 95"/>
                <a:gd name="T64" fmla="*/ 127 w 127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95">
                  <a:moveTo>
                    <a:pt x="127" y="92"/>
                  </a:moveTo>
                  <a:cubicBezTo>
                    <a:pt x="127" y="92"/>
                    <a:pt x="126" y="93"/>
                    <a:pt x="126" y="93"/>
                  </a:cubicBezTo>
                  <a:cubicBezTo>
                    <a:pt x="126" y="93"/>
                    <a:pt x="126" y="94"/>
                    <a:pt x="125" y="94"/>
                  </a:cubicBezTo>
                  <a:cubicBezTo>
                    <a:pt x="125" y="94"/>
                    <a:pt x="124" y="94"/>
                    <a:pt x="124" y="94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20" y="95"/>
                    <a:pt x="119" y="95"/>
                    <a:pt x="118" y="94"/>
                  </a:cubicBezTo>
                  <a:cubicBezTo>
                    <a:pt x="117" y="94"/>
                    <a:pt x="117" y="94"/>
                    <a:pt x="116" y="94"/>
                  </a:cubicBezTo>
                  <a:cubicBezTo>
                    <a:pt x="116" y="94"/>
                    <a:pt x="115" y="93"/>
                    <a:pt x="115" y="93"/>
                  </a:cubicBezTo>
                  <a:cubicBezTo>
                    <a:pt x="115" y="93"/>
                    <a:pt x="115" y="92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5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7" y="13"/>
                    <a:pt x="104" y="12"/>
                  </a:cubicBezTo>
                  <a:cubicBezTo>
                    <a:pt x="102" y="11"/>
                    <a:pt x="99" y="10"/>
                    <a:pt x="96" y="10"/>
                  </a:cubicBezTo>
                  <a:cubicBezTo>
                    <a:pt x="91" y="10"/>
                    <a:pt x="87" y="11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2"/>
                    <a:pt x="69" y="93"/>
                    <a:pt x="69" y="93"/>
                  </a:cubicBezTo>
                  <a:cubicBezTo>
                    <a:pt x="69" y="93"/>
                    <a:pt x="68" y="94"/>
                    <a:pt x="68" y="94"/>
                  </a:cubicBezTo>
                  <a:cubicBezTo>
                    <a:pt x="68" y="94"/>
                    <a:pt x="67" y="94"/>
                    <a:pt x="66" y="94"/>
                  </a:cubicBezTo>
                  <a:cubicBezTo>
                    <a:pt x="65" y="95"/>
                    <a:pt x="65" y="95"/>
                    <a:pt x="63" y="95"/>
                  </a:cubicBezTo>
                  <a:cubicBezTo>
                    <a:pt x="62" y="95"/>
                    <a:pt x="61" y="95"/>
                    <a:pt x="61" y="94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3"/>
                    <a:pt x="58" y="93"/>
                  </a:cubicBezTo>
                  <a:cubicBezTo>
                    <a:pt x="58" y="93"/>
                    <a:pt x="58" y="92"/>
                    <a:pt x="58" y="92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1"/>
                    <a:pt x="26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2" y="93"/>
                    <a:pt x="12" y="93"/>
                  </a:cubicBezTo>
                  <a:cubicBezTo>
                    <a:pt x="11" y="93"/>
                    <a:pt x="11" y="94"/>
                    <a:pt x="11" y="94"/>
                  </a:cubicBezTo>
                  <a:cubicBezTo>
                    <a:pt x="10" y="94"/>
                    <a:pt x="10" y="94"/>
                    <a:pt x="9" y="94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4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1" y="93"/>
                    <a:pt x="0" y="93"/>
                  </a:cubicBezTo>
                  <a:cubicBezTo>
                    <a:pt x="0" y="93"/>
                    <a:pt x="0" y="92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9" y="1"/>
                    <a:pt x="10" y="2"/>
                    <a:pt x="10" y="2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6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1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6" y="15"/>
                    <a:pt x="67" y="18"/>
                  </a:cubicBezTo>
                  <a:cubicBezTo>
                    <a:pt x="70" y="15"/>
                    <a:pt x="73" y="12"/>
                    <a:pt x="75" y="10"/>
                  </a:cubicBezTo>
                  <a:cubicBezTo>
                    <a:pt x="78" y="7"/>
                    <a:pt x="81" y="5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0"/>
                    <a:pt x="95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7" y="32"/>
                    <a:pt x="127" y="37"/>
                  </a:cubicBezTo>
                  <a:lnTo>
                    <a:pt x="127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6473825" y="6342063"/>
              <a:ext cx="77788" cy="139700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8 w 77"/>
                <a:gd name="T5" fmla="*/ 125 h 138"/>
                <a:gd name="T6" fmla="*/ 56 w 77"/>
                <a:gd name="T7" fmla="*/ 134 h 138"/>
                <a:gd name="T8" fmla="*/ 39 w 77"/>
                <a:gd name="T9" fmla="*/ 138 h 138"/>
                <a:gd name="T10" fmla="*/ 32 w 77"/>
                <a:gd name="T11" fmla="*/ 137 h 138"/>
                <a:gd name="T12" fmla="*/ 25 w 77"/>
                <a:gd name="T13" fmla="*/ 134 h 138"/>
                <a:gd name="T14" fmla="*/ 18 w 77"/>
                <a:gd name="T15" fmla="*/ 129 h 138"/>
                <a:gd name="T16" fmla="*/ 11 w 77"/>
                <a:gd name="T17" fmla="*/ 123 h 138"/>
                <a:gd name="T18" fmla="*/ 11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8 w 77"/>
                <a:gd name="T25" fmla="*/ 136 h 138"/>
                <a:gd name="T26" fmla="*/ 5 w 77"/>
                <a:gd name="T27" fmla="*/ 137 h 138"/>
                <a:gd name="T28" fmla="*/ 3 w 77"/>
                <a:gd name="T29" fmla="*/ 136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2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6 w 77"/>
                <a:gd name="T45" fmla="*/ 0 h 138"/>
                <a:gd name="T46" fmla="*/ 9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2 w 77"/>
                <a:gd name="T53" fmla="*/ 2 h 138"/>
                <a:gd name="T54" fmla="*/ 12 w 77"/>
                <a:gd name="T55" fmla="*/ 58 h 138"/>
                <a:gd name="T56" fmla="*/ 20 w 77"/>
                <a:gd name="T57" fmla="*/ 50 h 138"/>
                <a:gd name="T58" fmla="*/ 27 w 77"/>
                <a:gd name="T59" fmla="*/ 45 h 138"/>
                <a:gd name="T60" fmla="*/ 34 w 77"/>
                <a:gd name="T61" fmla="*/ 43 h 138"/>
                <a:gd name="T62" fmla="*/ 42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1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20 w 77"/>
                <a:gd name="T87" fmla="*/ 62 h 138"/>
                <a:gd name="T88" fmla="*/ 12 w 77"/>
                <a:gd name="T89" fmla="*/ 71 h 138"/>
                <a:gd name="T90" fmla="*/ 12 w 77"/>
                <a:gd name="T91" fmla="*/ 109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4 h 138"/>
                <a:gd name="T98" fmla="*/ 59 w 77"/>
                <a:gd name="T99" fmla="*/ 116 h 138"/>
                <a:gd name="T100" fmla="*/ 64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8" y="125"/>
                  </a:cubicBezTo>
                  <a:cubicBezTo>
                    <a:pt x="64" y="129"/>
                    <a:pt x="60" y="132"/>
                    <a:pt x="56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7" y="138"/>
                    <a:pt x="34" y="137"/>
                    <a:pt x="32" y="137"/>
                  </a:cubicBezTo>
                  <a:cubicBezTo>
                    <a:pt x="29" y="136"/>
                    <a:pt x="27" y="135"/>
                    <a:pt x="25" y="134"/>
                  </a:cubicBezTo>
                  <a:cubicBezTo>
                    <a:pt x="23" y="133"/>
                    <a:pt x="20" y="131"/>
                    <a:pt x="18" y="129"/>
                  </a:cubicBezTo>
                  <a:cubicBezTo>
                    <a:pt x="16" y="128"/>
                    <a:pt x="13" y="125"/>
                    <a:pt x="11" y="12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3" y="136"/>
                  </a:cubicBezTo>
                  <a:cubicBezTo>
                    <a:pt x="2" y="136"/>
                    <a:pt x="1" y="136"/>
                    <a:pt x="1" y="136"/>
                  </a:cubicBezTo>
                  <a:cubicBezTo>
                    <a:pt x="1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4" y="55"/>
                    <a:pt x="17" y="52"/>
                    <a:pt x="20" y="50"/>
                  </a:cubicBezTo>
                  <a:cubicBezTo>
                    <a:pt x="22" y="48"/>
                    <a:pt x="25" y="47"/>
                    <a:pt x="27" y="45"/>
                  </a:cubicBezTo>
                  <a:cubicBezTo>
                    <a:pt x="29" y="44"/>
                    <a:pt x="32" y="43"/>
                    <a:pt x="34" y="43"/>
                  </a:cubicBezTo>
                  <a:cubicBezTo>
                    <a:pt x="37" y="42"/>
                    <a:pt x="39" y="42"/>
                    <a:pt x="42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3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7" y="76"/>
                    <a:pt x="77" y="82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5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0"/>
                    <a:pt x="55" y="58"/>
                    <a:pt x="52" y="55"/>
                  </a:cubicBezTo>
                  <a:cubicBezTo>
                    <a:pt x="49" y="53"/>
                    <a:pt x="45" y="52"/>
                    <a:pt x="41" y="52"/>
                  </a:cubicBezTo>
                  <a:cubicBezTo>
                    <a:pt x="38" y="52"/>
                    <a:pt x="36" y="52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20" y="62"/>
                  </a:cubicBezTo>
                  <a:cubicBezTo>
                    <a:pt x="17" y="64"/>
                    <a:pt x="14" y="67"/>
                    <a:pt x="12" y="71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4"/>
                  </a:cubicBezTo>
                  <a:cubicBezTo>
                    <a:pt x="55" y="122"/>
                    <a:pt x="57" y="119"/>
                    <a:pt x="59" y="116"/>
                  </a:cubicBezTo>
                  <a:cubicBezTo>
                    <a:pt x="61" y="112"/>
                    <a:pt x="63" y="108"/>
                    <a:pt x="64" y="104"/>
                  </a:cubicBezTo>
                  <a:cubicBezTo>
                    <a:pt x="65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6562725" y="6384925"/>
              <a:ext cx="77788" cy="96838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4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4 w 78"/>
                <a:gd name="T25" fmla="*/ 79 h 96"/>
                <a:gd name="T26" fmla="*/ 74 w 78"/>
                <a:gd name="T27" fmla="*/ 80 h 96"/>
                <a:gd name="T28" fmla="*/ 75 w 78"/>
                <a:gd name="T29" fmla="*/ 81 h 96"/>
                <a:gd name="T30" fmla="*/ 75 w 78"/>
                <a:gd name="T31" fmla="*/ 84 h 96"/>
                <a:gd name="T32" fmla="*/ 75 w 78"/>
                <a:gd name="T33" fmla="*/ 85 h 96"/>
                <a:gd name="T34" fmla="*/ 75 w 78"/>
                <a:gd name="T35" fmla="*/ 86 h 96"/>
                <a:gd name="T36" fmla="*/ 74 w 78"/>
                <a:gd name="T37" fmla="*/ 87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3 h 96"/>
                <a:gd name="T66" fmla="*/ 70 w 78"/>
                <a:gd name="T67" fmla="*/ 12 h 96"/>
                <a:gd name="T68" fmla="*/ 76 w 78"/>
                <a:gd name="T69" fmla="*/ 25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5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2" y="85"/>
                    <a:pt x="55" y="84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0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4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5" y="80"/>
                    <a:pt x="75" y="81"/>
                    <a:pt x="75" y="81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7" y="96"/>
                    <a:pt x="42" y="96"/>
                  </a:cubicBezTo>
                  <a:cubicBezTo>
                    <a:pt x="36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5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3" y="6"/>
                    <a:pt x="67" y="9"/>
                    <a:pt x="70" y="12"/>
                  </a:cubicBezTo>
                  <a:cubicBezTo>
                    <a:pt x="73" y="16"/>
                    <a:pt x="75" y="20"/>
                    <a:pt x="76" y="25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6"/>
                    <a:pt x="20" y="19"/>
                  </a:cubicBezTo>
                  <a:cubicBezTo>
                    <a:pt x="18" y="22"/>
                    <a:pt x="16" y="25"/>
                    <a:pt x="15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656388" y="6384925"/>
              <a:ext cx="49213" cy="95250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3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9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2 w 49"/>
                <a:gd name="T29" fmla="*/ 93 h 95"/>
                <a:gd name="T30" fmla="*/ 11 w 49"/>
                <a:gd name="T31" fmla="*/ 94 h 95"/>
                <a:gd name="T32" fmla="*/ 9 w 49"/>
                <a:gd name="T33" fmla="*/ 94 h 95"/>
                <a:gd name="T34" fmla="*/ 6 w 49"/>
                <a:gd name="T35" fmla="*/ 95 h 95"/>
                <a:gd name="T36" fmla="*/ 3 w 49"/>
                <a:gd name="T37" fmla="*/ 94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3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9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5" y="13"/>
                    <a:pt x="44" y="13"/>
                    <a:pt x="43" y="12"/>
                  </a:cubicBezTo>
                  <a:cubicBezTo>
                    <a:pt x="42" y="12"/>
                    <a:pt x="40" y="12"/>
                    <a:pt x="39" y="11"/>
                  </a:cubicBezTo>
                  <a:cubicBezTo>
                    <a:pt x="38" y="11"/>
                    <a:pt x="37" y="11"/>
                    <a:pt x="35" y="11"/>
                  </a:cubicBezTo>
                  <a:cubicBezTo>
                    <a:pt x="33" y="11"/>
                    <a:pt x="32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3" y="17"/>
                    <a:pt x="21" y="20"/>
                    <a:pt x="19" y="22"/>
                  </a:cubicBezTo>
                  <a:cubicBezTo>
                    <a:pt x="17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2" y="93"/>
                    <a:pt x="12" y="93"/>
                  </a:cubicBezTo>
                  <a:cubicBezTo>
                    <a:pt x="11" y="93"/>
                    <a:pt x="11" y="94"/>
                    <a:pt x="11" y="94"/>
                  </a:cubicBezTo>
                  <a:cubicBezTo>
                    <a:pt x="10" y="94"/>
                    <a:pt x="10" y="94"/>
                    <a:pt x="9" y="94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4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1" y="93"/>
                    <a:pt x="0" y="93"/>
                  </a:cubicBezTo>
                  <a:cubicBezTo>
                    <a:pt x="0" y="93"/>
                    <a:pt x="0" y="92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10" y="2"/>
                    <a:pt x="10" y="2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6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8" y="2"/>
                    <a:pt x="48" y="3"/>
                  </a:cubicBezTo>
                  <a:cubicBezTo>
                    <a:pt x="48" y="3"/>
                    <a:pt x="49" y="3"/>
                    <a:pt x="49" y="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6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704013" y="6384925"/>
              <a:ext cx="60325" cy="96838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8 h 96"/>
                <a:gd name="T6" fmla="*/ 41 w 60"/>
                <a:gd name="T7" fmla="*/ 94 h 96"/>
                <a:gd name="T8" fmla="*/ 28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8 h 96"/>
                <a:gd name="T18" fmla="*/ 1 w 60"/>
                <a:gd name="T19" fmla="*/ 86 h 96"/>
                <a:gd name="T20" fmla="*/ 0 w 60"/>
                <a:gd name="T21" fmla="*/ 82 h 96"/>
                <a:gd name="T22" fmla="*/ 1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7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69 h 96"/>
                <a:gd name="T46" fmla="*/ 47 w 60"/>
                <a:gd name="T47" fmla="*/ 62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1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1 w 60"/>
                <a:gd name="T65" fmla="*/ 8 h 96"/>
                <a:gd name="T66" fmla="*/ 20 w 60"/>
                <a:gd name="T67" fmla="*/ 2 h 96"/>
                <a:gd name="T68" fmla="*/ 34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7 w 60"/>
                <a:gd name="T111" fmla="*/ 32 h 96"/>
                <a:gd name="T112" fmla="*/ 22 w 60"/>
                <a:gd name="T113" fmla="*/ 37 h 96"/>
                <a:gd name="T114" fmla="*/ 29 w 60"/>
                <a:gd name="T115" fmla="*/ 40 h 96"/>
                <a:gd name="T116" fmla="*/ 38 w 60"/>
                <a:gd name="T117" fmla="*/ 44 h 96"/>
                <a:gd name="T118" fmla="*/ 46 w 60"/>
                <a:gd name="T119" fmla="*/ 47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60" y="77"/>
                    <a:pt x="58" y="80"/>
                  </a:cubicBezTo>
                  <a:cubicBezTo>
                    <a:pt x="57" y="83"/>
                    <a:pt x="54" y="86"/>
                    <a:pt x="51" y="88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8" y="96"/>
                  </a:cubicBezTo>
                  <a:cubicBezTo>
                    <a:pt x="24" y="96"/>
                    <a:pt x="22" y="95"/>
                    <a:pt x="19" y="95"/>
                  </a:cubicBezTo>
                  <a:cubicBezTo>
                    <a:pt x="16" y="94"/>
                    <a:pt x="14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8"/>
                  </a:cubicBezTo>
                  <a:cubicBezTo>
                    <a:pt x="2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1" y="80"/>
                  </a:cubicBezTo>
                  <a:cubicBezTo>
                    <a:pt x="1" y="79"/>
                    <a:pt x="1" y="79"/>
                    <a:pt x="1" y="78"/>
                  </a:cubicBezTo>
                  <a:cubicBezTo>
                    <a:pt x="1" y="78"/>
                    <a:pt x="1" y="77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4" y="77"/>
                    <a:pt x="5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6" y="83"/>
                    <a:pt x="18" y="84"/>
                  </a:cubicBezTo>
                  <a:cubicBezTo>
                    <a:pt x="21" y="85"/>
                    <a:pt x="25" y="86"/>
                    <a:pt x="28" y="86"/>
                  </a:cubicBezTo>
                  <a:cubicBezTo>
                    <a:pt x="31" y="86"/>
                    <a:pt x="34" y="85"/>
                    <a:pt x="37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69"/>
                  </a:cubicBezTo>
                  <a:cubicBezTo>
                    <a:pt x="49" y="67"/>
                    <a:pt x="48" y="64"/>
                    <a:pt x="47" y="62"/>
                  </a:cubicBezTo>
                  <a:cubicBezTo>
                    <a:pt x="46" y="61"/>
                    <a:pt x="44" y="59"/>
                    <a:pt x="42" y="58"/>
                  </a:cubicBezTo>
                  <a:cubicBezTo>
                    <a:pt x="40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49"/>
                    <a:pt x="21" y="48"/>
                    <a:pt x="18" y="47"/>
                  </a:cubicBezTo>
                  <a:cubicBezTo>
                    <a:pt x="15" y="45"/>
                    <a:pt x="13" y="44"/>
                    <a:pt x="11" y="42"/>
                  </a:cubicBezTo>
                  <a:cubicBezTo>
                    <a:pt x="8" y="40"/>
                    <a:pt x="7" y="37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1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4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1"/>
                    <a:pt x="46" y="2"/>
                  </a:cubicBezTo>
                  <a:cubicBezTo>
                    <a:pt x="48" y="3"/>
                    <a:pt x="50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5" y="6"/>
                    <a:pt x="55" y="7"/>
                    <a:pt x="55" y="7"/>
                  </a:cubicBezTo>
                  <a:cubicBezTo>
                    <a:pt x="55" y="7"/>
                    <a:pt x="56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2"/>
                    <a:pt x="56" y="13"/>
                    <a:pt x="56" y="14"/>
                  </a:cubicBezTo>
                  <a:cubicBezTo>
                    <a:pt x="56" y="14"/>
                    <a:pt x="56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6" y="12"/>
                    <a:pt x="44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3" y="12"/>
                    <a:pt x="21" y="13"/>
                    <a:pt x="19" y="14"/>
                  </a:cubicBezTo>
                  <a:cubicBezTo>
                    <a:pt x="18" y="15"/>
                    <a:pt x="17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7" y="32"/>
                  </a:cubicBezTo>
                  <a:cubicBezTo>
                    <a:pt x="18" y="33"/>
                    <a:pt x="20" y="35"/>
                    <a:pt x="22" y="37"/>
                  </a:cubicBezTo>
                  <a:cubicBezTo>
                    <a:pt x="24" y="38"/>
                    <a:pt x="26" y="39"/>
                    <a:pt x="29" y="40"/>
                  </a:cubicBezTo>
                  <a:cubicBezTo>
                    <a:pt x="32" y="42"/>
                    <a:pt x="35" y="43"/>
                    <a:pt x="38" y="44"/>
                  </a:cubicBezTo>
                  <a:cubicBezTo>
                    <a:pt x="40" y="45"/>
                    <a:pt x="43" y="46"/>
                    <a:pt x="46" y="47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6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5430838" y="6175375"/>
              <a:ext cx="134938" cy="153988"/>
            </a:xfrm>
            <a:custGeom>
              <a:avLst/>
              <a:gdLst>
                <a:gd name="T0" fmla="*/ 85 w 85"/>
                <a:gd name="T1" fmla="*/ 97 h 97"/>
                <a:gd name="T2" fmla="*/ 85 w 85"/>
                <a:gd name="T3" fmla="*/ 0 h 97"/>
                <a:gd name="T4" fmla="*/ 0 w 85"/>
                <a:gd name="T5" fmla="*/ 49 h 97"/>
                <a:gd name="T6" fmla="*/ 85 w 85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7">
                  <a:moveTo>
                    <a:pt x="85" y="97"/>
                  </a:moveTo>
                  <a:lnTo>
                    <a:pt x="85" y="0"/>
                  </a:lnTo>
                  <a:lnTo>
                    <a:pt x="0" y="49"/>
                  </a:lnTo>
                  <a:lnTo>
                    <a:pt x="85" y="97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5430838" y="6175375"/>
              <a:ext cx="134938" cy="153988"/>
            </a:xfrm>
            <a:custGeom>
              <a:avLst/>
              <a:gdLst>
                <a:gd name="T0" fmla="*/ 85 w 85"/>
                <a:gd name="T1" fmla="*/ 97 h 97"/>
                <a:gd name="T2" fmla="*/ 85 w 85"/>
                <a:gd name="T3" fmla="*/ 0 h 97"/>
                <a:gd name="T4" fmla="*/ 0 w 85"/>
                <a:gd name="T5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7">
                  <a:moveTo>
                    <a:pt x="85" y="97"/>
                  </a:moveTo>
                  <a:lnTo>
                    <a:pt x="85" y="0"/>
                  </a:lnTo>
                  <a:lnTo>
                    <a:pt x="0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5427663" y="6267450"/>
              <a:ext cx="133350" cy="153988"/>
            </a:xfrm>
            <a:custGeom>
              <a:avLst/>
              <a:gdLst>
                <a:gd name="T0" fmla="*/ 0 w 84"/>
                <a:gd name="T1" fmla="*/ 0 h 97"/>
                <a:gd name="T2" fmla="*/ 0 w 84"/>
                <a:gd name="T3" fmla="*/ 97 h 97"/>
                <a:gd name="T4" fmla="*/ 84 w 84"/>
                <a:gd name="T5" fmla="*/ 48 h 97"/>
                <a:gd name="T6" fmla="*/ 84 w 84"/>
                <a:gd name="T7" fmla="*/ 48 h 97"/>
                <a:gd name="T8" fmla="*/ 0 w 8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97">
                  <a:moveTo>
                    <a:pt x="0" y="0"/>
                  </a:moveTo>
                  <a:lnTo>
                    <a:pt x="0" y="97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5430838" y="6357938"/>
              <a:ext cx="134938" cy="153988"/>
            </a:xfrm>
            <a:custGeom>
              <a:avLst/>
              <a:gdLst>
                <a:gd name="T0" fmla="*/ 85 w 85"/>
                <a:gd name="T1" fmla="*/ 97 h 97"/>
                <a:gd name="T2" fmla="*/ 85 w 85"/>
                <a:gd name="T3" fmla="*/ 0 h 97"/>
                <a:gd name="T4" fmla="*/ 0 w 85"/>
                <a:gd name="T5" fmla="*/ 49 h 97"/>
                <a:gd name="T6" fmla="*/ 85 w 85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7">
                  <a:moveTo>
                    <a:pt x="85" y="97"/>
                  </a:moveTo>
                  <a:lnTo>
                    <a:pt x="85" y="0"/>
                  </a:lnTo>
                  <a:lnTo>
                    <a:pt x="0" y="49"/>
                  </a:lnTo>
                  <a:lnTo>
                    <a:pt x="85" y="97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5578475" y="6175375"/>
              <a:ext cx="133350" cy="153988"/>
            </a:xfrm>
            <a:custGeom>
              <a:avLst/>
              <a:gdLst>
                <a:gd name="T0" fmla="*/ 84 w 84"/>
                <a:gd name="T1" fmla="*/ 49 h 97"/>
                <a:gd name="T2" fmla="*/ 0 w 84"/>
                <a:gd name="T3" fmla="*/ 0 h 97"/>
                <a:gd name="T4" fmla="*/ 0 w 84"/>
                <a:gd name="T5" fmla="*/ 97 h 97"/>
                <a:gd name="T6" fmla="*/ 84 w 84"/>
                <a:gd name="T7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97">
                  <a:moveTo>
                    <a:pt x="84" y="49"/>
                  </a:moveTo>
                  <a:lnTo>
                    <a:pt x="0" y="0"/>
                  </a:lnTo>
                  <a:lnTo>
                    <a:pt x="0" y="97"/>
                  </a:lnTo>
                  <a:lnTo>
                    <a:pt x="84" y="49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 </a:t>
            </a:r>
            <a:endParaRPr lang="ko-KR" alt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414CAB5-4324-4F74-8FF8-63B7E4A0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458301"/>
            <a:ext cx="3080175" cy="1974471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376E5DF-7FD8-4BD2-A6C6-E1EB5A5DC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375017"/>
            <a:ext cx="3777757" cy="2053983"/>
          </a:xfrm>
          <a:prstGeom prst="rect">
            <a:avLst/>
          </a:prstGeom>
        </p:spPr>
      </p:pic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469E368-106E-4073-991D-1E8C7D53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005064"/>
            <a:ext cx="7992888" cy="2012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CC053A-B324-4690-A7C4-5A5D58BA404F}"/>
              </a:ext>
            </a:extLst>
          </p:cNvPr>
          <p:cNvSpPr txBox="1"/>
          <p:nvPr/>
        </p:nvSpPr>
        <p:spPr>
          <a:xfrm>
            <a:off x="971600" y="3480676"/>
            <a:ext cx="3159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wind speed is higher today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F1852-FAA0-49B9-9A3A-FF24FA2178EB}"/>
              </a:ext>
            </a:extLst>
          </p:cNvPr>
          <p:cNvSpPr txBox="1"/>
          <p:nvPr/>
        </p:nvSpPr>
        <p:spPr>
          <a:xfrm>
            <a:off x="5244751" y="3468593"/>
            <a:ext cx="3159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there is little sunshine today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664D52-9551-425E-883B-5F186DDC9649}"/>
              </a:ext>
            </a:extLst>
          </p:cNvPr>
          <p:cNvSpPr txBox="1"/>
          <p:nvPr/>
        </p:nvSpPr>
        <p:spPr>
          <a:xfrm>
            <a:off x="827584" y="6093296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it has rained today and the rainfall today is higher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285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896863" y="835861"/>
            <a:ext cx="62646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DATA PREPROCESSING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531445" y="1618778"/>
            <a:ext cx="704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CAD8CB"/>
                </a:solidFill>
                <a:latin typeface="+mj-lt"/>
                <a:ea typeface="맑은 고딕" pitchFamily="50" charset="-127"/>
              </a:rPr>
              <a:t>01</a:t>
            </a:r>
            <a:endParaRPr lang="ko-KR" altLang="en-US" sz="4000" b="1" dirty="0">
              <a:solidFill>
                <a:srgbClr val="CAD8CB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7C10B2A3-419F-4C6F-AD95-661686704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1704310"/>
            <a:ext cx="43995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3FE29-9860-4148-BBD2-EAC1828CAD22}"/>
              </a:ext>
            </a:extLst>
          </p:cNvPr>
          <p:cNvSpPr txBox="1"/>
          <p:nvPr/>
        </p:nvSpPr>
        <p:spPr>
          <a:xfrm>
            <a:off x="2339752" y="3346708"/>
            <a:ext cx="4337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Label Encoding of Target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One Hot Encoding of Categorical Features</a:t>
            </a: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850A5436-EFCD-4520-9888-57E3B7094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915" y="2822313"/>
            <a:ext cx="3662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Extraction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B9D549-699F-484D-ABF6-181A1FEBBF77}"/>
              </a:ext>
            </a:extLst>
          </p:cNvPr>
          <p:cNvSpPr txBox="1"/>
          <p:nvPr/>
        </p:nvSpPr>
        <p:spPr>
          <a:xfrm>
            <a:off x="2336100" y="216182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Scaling all Numerical Columns using </a:t>
            </a:r>
            <a:r>
              <a:rPr lang="en-US" sz="1600" b="1" dirty="0" err="1">
                <a:solidFill>
                  <a:schemeClr val="bg1"/>
                </a:solidFill>
              </a:rPr>
              <a:t>RobustScaler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4348B1-1CBC-4D31-A71E-C24AF9503DC6}"/>
              </a:ext>
            </a:extLst>
          </p:cNvPr>
          <p:cNvSpPr txBox="1"/>
          <p:nvPr/>
        </p:nvSpPr>
        <p:spPr>
          <a:xfrm>
            <a:off x="2324065" y="4626331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Added a month column from the Date column as there 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are certain months that have more rain than others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17239404-5F20-4D5D-BE22-C2C1E256F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210" y="2721114"/>
            <a:ext cx="704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CAD8CB"/>
                </a:solidFill>
                <a:latin typeface="+mj-lt"/>
                <a:ea typeface="맑은 고딕" pitchFamily="50" charset="-127"/>
              </a:rPr>
              <a:t>02</a:t>
            </a:r>
            <a:endParaRPr lang="ko-KR" altLang="en-US" sz="4000" b="1" dirty="0">
              <a:solidFill>
                <a:srgbClr val="CAD8CB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0750A778-7903-40D1-BF76-3C1E76AE2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026" y="3953492"/>
            <a:ext cx="704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CAD8CB"/>
                </a:solidFill>
                <a:latin typeface="+mj-lt"/>
                <a:ea typeface="맑은 고딕" pitchFamily="50" charset="-127"/>
              </a:rPr>
              <a:t>03</a:t>
            </a:r>
            <a:endParaRPr lang="ko-KR" altLang="en-US" sz="4000" b="1" dirty="0">
              <a:solidFill>
                <a:srgbClr val="CAD8CB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DB7B9645-5DEB-4B45-BD49-387469A57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309" y="4055618"/>
            <a:ext cx="43995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Engineering</a:t>
            </a: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F2273B06-3BAD-40E5-9623-A26C98618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20" y="5385849"/>
            <a:ext cx="43995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Selection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71F28FFC-1DC1-4978-8277-159EDEDDE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061" y="5357296"/>
            <a:ext cx="704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CAD8CB"/>
                </a:solidFill>
                <a:latin typeface="+mj-lt"/>
                <a:ea typeface="맑은 고딕" pitchFamily="50" charset="-127"/>
              </a:rPr>
              <a:t>04</a:t>
            </a:r>
            <a:endParaRPr lang="ko-KR" altLang="en-US" sz="4000" b="1" dirty="0">
              <a:solidFill>
                <a:srgbClr val="CAD8CB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34BC6F-B9C0-4FBF-BFA5-F5E15A053A92}"/>
              </a:ext>
            </a:extLst>
          </p:cNvPr>
          <p:cNvSpPr txBox="1"/>
          <p:nvPr/>
        </p:nvSpPr>
        <p:spPr>
          <a:xfrm>
            <a:off x="2379484" y="5744334"/>
            <a:ext cx="5576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Removed 2 features due to eliminate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67434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BASELINE MODEL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Logistic Regression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8B30BD-4BF7-48E5-96A1-CEA95F3F6E24}"/>
              </a:ext>
            </a:extLst>
          </p:cNvPr>
          <p:cNvSpPr txBox="1"/>
          <p:nvPr/>
        </p:nvSpPr>
        <p:spPr>
          <a:xfrm>
            <a:off x="755576" y="2307644"/>
            <a:ext cx="324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: 85%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: 61%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:87%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:72 %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:94%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:52%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Training Accuracy  :85%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Test Accuracy	 :85%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D103A-0B05-4618-95E0-9342E653CB7E}"/>
              </a:ext>
            </a:extLst>
          </p:cNvPr>
          <p:cNvSpPr/>
          <p:nvPr/>
        </p:nvSpPr>
        <p:spPr>
          <a:xfrm>
            <a:off x="789688" y="4797152"/>
            <a:ext cx="2630184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0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MULTIPLE MODELS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7992888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	             Logistic	    KNN	    SVM	     RF	  </a:t>
            </a:r>
            <a:r>
              <a:rPr kumimoji="1" lang="en-US" altLang="ko-KR" sz="2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XGBoost</a:t>
            </a: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     MLP	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>
            <a:cxnSpLocks/>
          </p:cNvCxnSpPr>
          <p:nvPr/>
        </p:nvCxnSpPr>
        <p:spPr>
          <a:xfrm>
            <a:off x="706455" y="2090465"/>
            <a:ext cx="7897993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91073E-3108-4483-A0AE-BC264A625662}"/>
              </a:ext>
            </a:extLst>
          </p:cNvPr>
          <p:cNvSpPr txBox="1"/>
          <p:nvPr/>
        </p:nvSpPr>
        <p:spPr>
          <a:xfrm>
            <a:off x="611560" y="2348880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 : 85 %         83%        83%         86%           86%              82%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 : 61 %         58%        43%         62%           65%              60%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 :89 %          87%        83%         87%           89%              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 :76 %          65%        86%        77%            74%              67%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 :95 %          92%        98%         95%           94%              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 :57 %          53%        28%         51%           58%              61%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43B146-4CDB-42BD-8E83-D83F113DD76A}"/>
              </a:ext>
            </a:extLst>
          </p:cNvPr>
          <p:cNvSpPr/>
          <p:nvPr/>
        </p:nvSpPr>
        <p:spPr>
          <a:xfrm>
            <a:off x="6228184" y="1628800"/>
            <a:ext cx="1224136" cy="374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7E02B-872C-455E-9E64-994C47EC5543}"/>
              </a:ext>
            </a:extLst>
          </p:cNvPr>
          <p:cNvCxnSpPr>
            <a:cxnSpLocks/>
          </p:cNvCxnSpPr>
          <p:nvPr/>
        </p:nvCxnSpPr>
        <p:spPr>
          <a:xfrm>
            <a:off x="706455" y="2996952"/>
            <a:ext cx="9444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3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900608" y="857624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XGBOOST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Metrics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AD194A63-A432-4111-ACFB-1B961DE3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079" y="2492896"/>
            <a:ext cx="3781754" cy="3146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7F996C-8A6E-4D67-812D-9507369E3E91}"/>
              </a:ext>
            </a:extLst>
          </p:cNvPr>
          <p:cNvSpPr txBox="1"/>
          <p:nvPr/>
        </p:nvSpPr>
        <p:spPr>
          <a:xfrm>
            <a:off x="794167" y="2132856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: 85%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: 61%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:76 %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:95%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:57%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Training Accuracy  :92%         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Test Accuracy	 :87%</a:t>
            </a:r>
          </a:p>
        </p:txBody>
      </p:sp>
    </p:spTree>
    <p:extLst>
      <p:ext uri="{BB962C8B-B14F-4D97-AF65-F5344CB8AC3E}">
        <p14:creationId xmlns:p14="http://schemas.microsoft.com/office/powerpoint/2010/main" val="76469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7848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HYPERPARAMETER TUNING  FOR XGBOOST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Metrics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B9DAA-A1C0-4754-B91A-6419BAA52E2D}"/>
              </a:ext>
            </a:extLst>
          </p:cNvPr>
          <p:cNvSpPr txBox="1"/>
          <p:nvPr/>
        </p:nvSpPr>
        <p:spPr>
          <a:xfrm>
            <a:off x="611559" y="2214724"/>
            <a:ext cx="35512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: 85%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: 62%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:94%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:62 %        14%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:75%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:62%         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Training Accuracy  :92%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Test Accuracy	 :87%</a:t>
            </a:r>
          </a:p>
        </p:txBody>
      </p:sp>
      <p:pic>
        <p:nvPicPr>
          <p:cNvPr id="14" name="Picture 13" descr="Chart, treemap chart&#10;&#10;Description automatically generated">
            <a:extLst>
              <a:ext uri="{FF2B5EF4-FFF2-40B4-BE49-F238E27FC236}">
                <a16:creationId xmlns:a16="http://schemas.microsoft.com/office/drawing/2014/main" id="{6B35E647-3AE9-4FBA-84AC-87661720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89" y="1606420"/>
            <a:ext cx="3737833" cy="3058793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BA5329C4-E108-449E-AF17-7248BCCA2D3E}"/>
              </a:ext>
            </a:extLst>
          </p:cNvPr>
          <p:cNvSpPr/>
          <p:nvPr/>
        </p:nvSpPr>
        <p:spPr>
          <a:xfrm>
            <a:off x="3203848" y="4698718"/>
            <a:ext cx="288032" cy="2880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457AAC-8C75-4887-98FD-923122DCB145}"/>
              </a:ext>
            </a:extLst>
          </p:cNvPr>
          <p:cNvSpPr/>
          <p:nvPr/>
        </p:nvSpPr>
        <p:spPr>
          <a:xfrm>
            <a:off x="3203848" y="3573016"/>
            <a:ext cx="329818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E1FC0F53-0143-4C4E-BC45-39BE61A3B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056" y="4698718"/>
            <a:ext cx="3803452" cy="250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learning_rate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0.1 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max_depth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reg_lambda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1.0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gamma : 1.5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scale_pos_weight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3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366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828600" y="857031"/>
            <a:ext cx="576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SELECTION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Importance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043C095-7B2A-45B4-9993-62E7B8D5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276872"/>
            <a:ext cx="5256584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828600" y="857031"/>
            <a:ext cx="576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 SELECTION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04865"/>
            <a:ext cx="6840760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Recursive Feature Elimination with Cross Validation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>
            <a:cxnSpLocks/>
          </p:cNvCxnSpPr>
          <p:nvPr/>
        </p:nvCxnSpPr>
        <p:spPr>
          <a:xfrm flipV="1">
            <a:off x="706455" y="2066530"/>
            <a:ext cx="7393937" cy="2393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A5E5C3-88B2-42C4-9810-4C392B2F6599}"/>
              </a:ext>
            </a:extLst>
          </p:cNvPr>
          <p:cNvSpPr txBox="1"/>
          <p:nvPr/>
        </p:nvSpPr>
        <p:spPr>
          <a:xfrm>
            <a:off x="2866729" y="5813217"/>
            <a:ext cx="2330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rfecv.n_features</a:t>
            </a:r>
            <a:r>
              <a:rPr lang="en-US" b="1" dirty="0">
                <a:solidFill>
                  <a:schemeClr val="bg1"/>
                </a:solidFill>
              </a:rPr>
              <a:t>_ = 43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A19596A-A951-42C4-954F-2226B9BC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83084"/>
            <a:ext cx="7692941" cy="35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1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612576" y="827396"/>
            <a:ext cx="7848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XGBOOST WITH FEATURE SELECTION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Metrics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B9DAA-A1C0-4754-B91A-6419BAA52E2D}"/>
              </a:ext>
            </a:extLst>
          </p:cNvPr>
          <p:cNvSpPr txBox="1"/>
          <p:nvPr/>
        </p:nvSpPr>
        <p:spPr>
          <a:xfrm>
            <a:off x="611560" y="2214724"/>
            <a:ext cx="3672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: 85%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: 68%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:92%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:65%              3%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:71%              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Training Accuracy  :96%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Test Accuracy	 :85%  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09C28A80-56EC-4D9A-8874-4B990BD9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762" y="1645635"/>
            <a:ext cx="3738783" cy="2892637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46A5CC4C-2D14-4820-A522-F65A75DA8E1D}"/>
              </a:ext>
            </a:extLst>
          </p:cNvPr>
          <p:cNvSpPr/>
          <p:nvPr/>
        </p:nvSpPr>
        <p:spPr>
          <a:xfrm>
            <a:off x="3483304" y="4681378"/>
            <a:ext cx="288032" cy="2880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2E7E41C-C70B-404A-9646-6AF60BAE5C9C}"/>
              </a:ext>
            </a:extLst>
          </p:cNvPr>
          <p:cNvSpPr/>
          <p:nvPr/>
        </p:nvSpPr>
        <p:spPr>
          <a:xfrm>
            <a:off x="3483304" y="3485761"/>
            <a:ext cx="288032" cy="2880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31EADF46-2F0C-43E3-9872-5EFFD9DF1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988" y="4653136"/>
            <a:ext cx="3803452" cy="250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learning_rate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0.1 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max_depth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reg_lambda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5.0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gamma : 0.5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scale_pos_weight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3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386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7920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HANDLING IMBALANCED DATASET - SMOTE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6696744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SMOTE Strategy – Over and Under Sampling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DDA9BF-3A9C-4F09-B7E9-37118C13EB89}"/>
              </a:ext>
            </a:extLst>
          </p:cNvPr>
          <p:cNvSpPr txBox="1"/>
          <p:nvPr/>
        </p:nvSpPr>
        <p:spPr>
          <a:xfrm>
            <a:off x="739856" y="2276870"/>
            <a:ext cx="6048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Oversample Minor Class and </a:t>
            </a:r>
            <a:r>
              <a:rPr lang="en-US" sz="2000" b="1" dirty="0" err="1">
                <a:solidFill>
                  <a:schemeClr val="bg1"/>
                </a:solidFill>
              </a:rPr>
              <a:t>Undersample</a:t>
            </a:r>
            <a:r>
              <a:rPr lang="en-US" sz="2000" b="1" dirty="0">
                <a:solidFill>
                  <a:schemeClr val="bg1"/>
                </a:solidFill>
              </a:rPr>
              <a:t> Major Class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Increase Minor Class to 70% of Major Class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Decrease Major Class  to 10 % more than Minor Class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Major Class : Minor Class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1          :        0.9 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4E87231-34B2-46E2-B1C0-C58F3A5F5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880994"/>
              </p:ext>
            </p:extLst>
          </p:nvPr>
        </p:nvGraphicFramePr>
        <p:xfrm>
          <a:off x="739856" y="4376370"/>
          <a:ext cx="728852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509">
                  <a:extLst>
                    <a:ext uri="{9D8B030D-6E8A-4147-A177-3AD203B41FA5}">
                      <a16:colId xmlns:a16="http://schemas.microsoft.com/office/drawing/2014/main" val="3229284956"/>
                    </a:ext>
                  </a:extLst>
                </a:gridCol>
                <a:gridCol w="2429509">
                  <a:extLst>
                    <a:ext uri="{9D8B030D-6E8A-4147-A177-3AD203B41FA5}">
                      <a16:colId xmlns:a16="http://schemas.microsoft.com/office/drawing/2014/main" val="2077944836"/>
                    </a:ext>
                  </a:extLst>
                </a:gridCol>
                <a:gridCol w="2429509">
                  <a:extLst>
                    <a:ext uri="{9D8B030D-6E8A-4147-A177-3AD203B41FA5}">
                      <a16:colId xmlns:a16="http://schemas.microsoft.com/office/drawing/2014/main" val="39735727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Rain Tomorrow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No Rain Tomorrow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9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Before 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12427 (22%)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43993 (78%)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4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After 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21556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(47%)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23951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(53%)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5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12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11439E-C2C7-4D9A-A336-CFBE1FA80171}"/>
              </a:ext>
            </a:extLst>
          </p:cNvPr>
          <p:cNvSpPr txBox="1"/>
          <p:nvPr/>
        </p:nvSpPr>
        <p:spPr>
          <a:xfrm>
            <a:off x="3059832" y="2288899"/>
            <a:ext cx="5543550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700" b="1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145460 rows and 23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5F4CD-6FC8-41A0-B62C-A15248F230F1}"/>
              </a:ext>
            </a:extLst>
          </p:cNvPr>
          <p:cNvSpPr txBox="1"/>
          <p:nvPr/>
        </p:nvSpPr>
        <p:spPr>
          <a:xfrm>
            <a:off x="3131840" y="3123059"/>
            <a:ext cx="5256212" cy="877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700" b="1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Build a machine learning model to predict if </a:t>
            </a:r>
          </a:p>
          <a:p>
            <a:pPr>
              <a:defRPr/>
            </a:pPr>
            <a:r>
              <a:rPr lang="en-US" sz="1700" b="1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there will be rain the next day using weather</a:t>
            </a:r>
          </a:p>
          <a:p>
            <a:pPr>
              <a:defRPr/>
            </a:pPr>
            <a:r>
              <a:rPr lang="en-US" sz="1700" b="1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conditions of the previous day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E4306D-E370-459E-AB0A-A8A621C6EEB8}"/>
              </a:ext>
            </a:extLst>
          </p:cNvPr>
          <p:cNvSpPr txBox="1">
            <a:spLocks noChangeArrowheads="1"/>
          </p:cNvSpPr>
          <p:nvPr/>
        </p:nvSpPr>
        <p:spPr>
          <a:xfrm>
            <a:off x="1050504" y="2296753"/>
            <a:ext cx="1422877" cy="3922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700" b="1" dirty="0">
                <a:solidFill>
                  <a:schemeClr val="bg1"/>
                </a:solidFill>
              </a:rPr>
              <a:t>DATA </a:t>
            </a:r>
          </a:p>
          <a:p>
            <a:pPr marL="0" indent="0">
              <a:buNone/>
              <a:defRPr/>
            </a:pP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B0D375-5559-41EB-8CAC-2032CD9EC858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3169356"/>
            <a:ext cx="1422877" cy="3922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700" b="1" dirty="0">
                <a:solidFill>
                  <a:schemeClr val="bg1"/>
                </a:solidFill>
              </a:rPr>
              <a:t>OBJECTIVE </a:t>
            </a:r>
          </a:p>
          <a:p>
            <a:pPr marL="0" indent="0">
              <a:buNone/>
              <a:defRPr/>
            </a:pP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01EA14D-6A07-4EA6-87CB-2D5C9D2B1235}"/>
              </a:ext>
            </a:extLst>
          </p:cNvPr>
          <p:cNvSpPr txBox="1">
            <a:spLocks noChangeArrowheads="1"/>
          </p:cNvSpPr>
          <p:nvPr/>
        </p:nvSpPr>
        <p:spPr>
          <a:xfrm>
            <a:off x="966311" y="4365104"/>
            <a:ext cx="1872208" cy="3922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700" b="1" dirty="0">
                <a:solidFill>
                  <a:schemeClr val="bg1"/>
                </a:solidFill>
              </a:rPr>
              <a:t>BUSINESS CASE </a:t>
            </a:r>
          </a:p>
          <a:p>
            <a:pPr marL="0" indent="0">
              <a:buNone/>
              <a:defRPr/>
            </a:pP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A63341-CC3F-4EA4-A89B-6D2147D07297}"/>
              </a:ext>
            </a:extLst>
          </p:cNvPr>
          <p:cNvSpPr txBox="1">
            <a:spLocks noChangeArrowheads="1"/>
          </p:cNvSpPr>
          <p:nvPr/>
        </p:nvSpPr>
        <p:spPr>
          <a:xfrm>
            <a:off x="3221698" y="4302089"/>
            <a:ext cx="5022710" cy="7108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700" b="1" dirty="0">
                <a:solidFill>
                  <a:schemeClr val="bg1"/>
                </a:solidFill>
              </a:rPr>
              <a:t>Reduce incorrect prediction of False </a:t>
            </a:r>
            <a:br>
              <a:rPr lang="en-US" sz="1700" b="1" dirty="0">
                <a:solidFill>
                  <a:schemeClr val="bg1"/>
                </a:solidFill>
              </a:rPr>
            </a:br>
            <a:r>
              <a:rPr lang="en-US" sz="1700" b="1" dirty="0">
                <a:solidFill>
                  <a:schemeClr val="bg1"/>
                </a:solidFill>
              </a:rPr>
              <a:t>Negatives for Rain Tomorrow</a:t>
            </a:r>
          </a:p>
          <a:p>
            <a:pPr marL="0" indent="0">
              <a:buNone/>
              <a:defRPr/>
            </a:pPr>
            <a:r>
              <a:rPr lang="en-US" sz="1700" b="1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  <a:defRPr/>
            </a:pPr>
            <a:endParaRPr lang="en-US" sz="1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3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96552" y="813070"/>
            <a:ext cx="9361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XGBOOST WITH FEATURE SELECTION AND SMOTE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Metrics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B9DAA-A1C0-4754-B91A-6419BAA52E2D}"/>
              </a:ext>
            </a:extLst>
          </p:cNvPr>
          <p:cNvSpPr txBox="1"/>
          <p:nvPr/>
        </p:nvSpPr>
        <p:spPr>
          <a:xfrm>
            <a:off x="611560" y="2214724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: 85%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: 69%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:94%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:54%             11%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:80%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:83%             11%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Training Accuracy  :91%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Test Accuracy	 :81%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93194B89-BA9F-4630-ADF5-DF07CCB5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03" y="1628799"/>
            <a:ext cx="3598989" cy="2968841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A9D9C704-4C66-4494-B30C-59B7AF298DF7}"/>
              </a:ext>
            </a:extLst>
          </p:cNvPr>
          <p:cNvSpPr/>
          <p:nvPr/>
        </p:nvSpPr>
        <p:spPr>
          <a:xfrm>
            <a:off x="3440316" y="4642680"/>
            <a:ext cx="288032" cy="2880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AC88133-60A6-4DBB-9B01-633BA74E0A93}"/>
              </a:ext>
            </a:extLst>
          </p:cNvPr>
          <p:cNvSpPr/>
          <p:nvPr/>
        </p:nvSpPr>
        <p:spPr>
          <a:xfrm>
            <a:off x="3398530" y="3573016"/>
            <a:ext cx="329818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D18AF0FA-18DE-412B-B101-A54CF17BD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032" y="4725144"/>
            <a:ext cx="3803452" cy="250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learning_rate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0.1 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max_depth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reg_lambda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1.0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gamma : 1.5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scale_pos_weight</a:t>
            </a: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3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75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79512" y="843970"/>
            <a:ext cx="576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PR CURVE AND ROC-AUC CURVE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706455" y="1643134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Precision-Recall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4F13-E7C9-421D-B5BE-F39387CFD55A}"/>
              </a:ext>
            </a:extLst>
          </p:cNvPr>
          <p:cNvCxnSpPr/>
          <p:nvPr/>
        </p:nvCxnSpPr>
        <p:spPr>
          <a:xfrm>
            <a:off x="5076056" y="2075322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FCB639-D473-498E-A0B7-F88139360ACA}"/>
              </a:ext>
            </a:extLst>
          </p:cNvPr>
          <p:cNvSpPr txBox="1"/>
          <p:nvPr/>
        </p:nvSpPr>
        <p:spPr>
          <a:xfrm>
            <a:off x="5076056" y="1584181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ROC-AUC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149266C-2931-4D3C-A389-1D0A3E5A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537797"/>
            <a:ext cx="3672408" cy="319440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5C20EE0-D910-4768-967E-D002CC49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14" y="2537797"/>
            <a:ext cx="3591526" cy="31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4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1188640" y="843970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MORE FEATURE ENGINEERING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D7A18-4C35-4DE9-A62F-54715D6B32AA}"/>
              </a:ext>
            </a:extLst>
          </p:cNvPr>
          <p:cNvSpPr txBox="1"/>
          <p:nvPr/>
        </p:nvSpPr>
        <p:spPr>
          <a:xfrm>
            <a:off x="1043608" y="1772816"/>
            <a:ext cx="75608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Used </a:t>
            </a:r>
            <a:r>
              <a:rPr lang="en-US" sz="2000" b="1" dirty="0" err="1">
                <a:solidFill>
                  <a:schemeClr val="bg1"/>
                </a:solidFill>
              </a:rPr>
              <a:t>ExtraTreesClassifier</a:t>
            </a:r>
            <a:r>
              <a:rPr lang="en-US" sz="2000" b="1" dirty="0">
                <a:solidFill>
                  <a:schemeClr val="bg1"/>
                </a:solidFill>
              </a:rPr>
              <a:t> and  Information Gain for Feature 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Selection – reduced from 98 features to 15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Imputed Null Values using corresponding Day and Month of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other years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Increased Number of rows from 56+K to 120+K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Added a new column to reflect high and low rainfall based on EDA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Applied the SMOTE over and under sampling to balance the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87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1116632" y="836712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SMOTE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055546F-92D8-4AAA-B626-DE98FF9AD210}"/>
              </a:ext>
            </a:extLst>
          </p:cNvPr>
          <p:cNvGraphicFramePr>
            <a:graphicFrameLocks noGrp="1"/>
          </p:cNvGraphicFramePr>
          <p:nvPr/>
        </p:nvGraphicFramePr>
        <p:xfrm>
          <a:off x="791580" y="1988840"/>
          <a:ext cx="7560840" cy="338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7385">
                  <a:extLst>
                    <a:ext uri="{9D8B030D-6E8A-4147-A177-3AD203B41FA5}">
                      <a16:colId xmlns:a16="http://schemas.microsoft.com/office/drawing/2014/main" val="2042820401"/>
                    </a:ext>
                  </a:extLst>
                </a:gridCol>
                <a:gridCol w="1571875">
                  <a:extLst>
                    <a:ext uri="{9D8B030D-6E8A-4147-A177-3AD203B41FA5}">
                      <a16:colId xmlns:a16="http://schemas.microsoft.com/office/drawing/2014/main" val="2810287057"/>
                    </a:ext>
                  </a:extLst>
                </a:gridCol>
                <a:gridCol w="1931580">
                  <a:extLst>
                    <a:ext uri="{9D8B030D-6E8A-4147-A177-3AD203B41FA5}">
                      <a16:colId xmlns:a16="http://schemas.microsoft.com/office/drawing/2014/main" val="1453430170"/>
                    </a:ext>
                  </a:extLst>
                </a:gridCol>
              </a:tblGrid>
              <a:tr h="8132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Rain Tomorrow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No Rain Tomorrow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75949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Before 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12427 (22%)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43993 (78%)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606993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After 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21556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(47%)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23951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(53%)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833582"/>
                  </a:ext>
                </a:extLst>
              </a:tr>
              <a:tr h="8132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Before SMOTE (After Feature Engineering)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24961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(22%)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87668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(78%)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998700"/>
                  </a:ext>
                </a:extLst>
              </a:tr>
              <a:tr h="8132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After SMOTE (After Feature Engineering)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61367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(47%)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68185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(53%)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84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96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MULTIPLE MODELS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7992888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	             Logistic	    KNN	    SVM	     RF	  </a:t>
            </a:r>
            <a:r>
              <a:rPr kumimoji="1" lang="en-US" altLang="ko-KR" sz="2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XGBoost</a:t>
            </a: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     MLP	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>
            <a:cxnSpLocks/>
          </p:cNvCxnSpPr>
          <p:nvPr/>
        </p:nvCxnSpPr>
        <p:spPr>
          <a:xfrm>
            <a:off x="706455" y="2090465"/>
            <a:ext cx="7897993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91073E-3108-4483-A0AE-BC264A625662}"/>
              </a:ext>
            </a:extLst>
          </p:cNvPr>
          <p:cNvSpPr txBox="1"/>
          <p:nvPr/>
        </p:nvSpPr>
        <p:spPr>
          <a:xfrm>
            <a:off x="611560" y="2348880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 : 78 %         84%        79%         87%           83%              81%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 : 76 %         84%        77%         86%           79%              79%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 :78 %          93%        79%         88%           84%              81%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 :78 %          78%        78%        86%            88%              80%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 :81 %          76%        81%         87%           90%              83%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 :75 %          93%        76%         86%           76%              78%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)93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43B146-4CDB-42BD-8E83-D83F113DD76A}"/>
              </a:ext>
            </a:extLst>
          </p:cNvPr>
          <p:cNvSpPr/>
          <p:nvPr/>
        </p:nvSpPr>
        <p:spPr>
          <a:xfrm>
            <a:off x="5220072" y="1644557"/>
            <a:ext cx="1224136" cy="374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7E02B-872C-455E-9E64-994C47EC5543}"/>
              </a:ext>
            </a:extLst>
          </p:cNvPr>
          <p:cNvCxnSpPr>
            <a:cxnSpLocks/>
          </p:cNvCxnSpPr>
          <p:nvPr/>
        </p:nvCxnSpPr>
        <p:spPr>
          <a:xfrm>
            <a:off x="706455" y="2996952"/>
            <a:ext cx="9444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141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MULTIPLE MODELS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7992888" cy="830997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	             Logistic	    KNN	    SVM	     RF	  </a:t>
            </a:r>
            <a:r>
              <a:rPr kumimoji="1" lang="en-US" altLang="ko-KR" sz="24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XGBoost</a:t>
            </a: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     MLP	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>
            <a:cxnSpLocks/>
          </p:cNvCxnSpPr>
          <p:nvPr/>
        </p:nvCxnSpPr>
        <p:spPr>
          <a:xfrm>
            <a:off x="706455" y="2090465"/>
            <a:ext cx="7897993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91073E-3108-4483-A0AE-BC264A625662}"/>
              </a:ext>
            </a:extLst>
          </p:cNvPr>
          <p:cNvSpPr txBox="1"/>
          <p:nvPr/>
        </p:nvSpPr>
        <p:spPr>
          <a:xfrm>
            <a:off x="611560" y="2348880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 : 85 %         83%        83%         86%           86%              82%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 : 61 %         58%        43%         62%           65%              60%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 :89 %          87%        83%         87%           89%              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 :76 %          65%        86%        77%            74%              67%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 :95 %          92%        98%         95%           94%              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 :57 %          53%        28%         51%           58%              61%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43B146-4CDB-42BD-8E83-D83F113DD76A}"/>
              </a:ext>
            </a:extLst>
          </p:cNvPr>
          <p:cNvSpPr/>
          <p:nvPr/>
        </p:nvSpPr>
        <p:spPr>
          <a:xfrm>
            <a:off x="6228184" y="1628800"/>
            <a:ext cx="1224136" cy="374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7E02B-872C-455E-9E64-994C47EC5543}"/>
              </a:ext>
            </a:extLst>
          </p:cNvPr>
          <p:cNvCxnSpPr>
            <a:cxnSpLocks/>
          </p:cNvCxnSpPr>
          <p:nvPr/>
        </p:nvCxnSpPr>
        <p:spPr>
          <a:xfrm>
            <a:off x="706455" y="2996952"/>
            <a:ext cx="9444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97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781051"/>
            <a:ext cx="9073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HYPERPARAMETER TUNING  FOR RANDOM FOREST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6FFA-92FE-4F83-A3AE-42CB3C38EAD1}"/>
              </a:ext>
            </a:extLst>
          </p:cNvPr>
          <p:cNvSpPr txBox="1"/>
          <p:nvPr/>
        </p:nvSpPr>
        <p:spPr>
          <a:xfrm>
            <a:off x="611560" y="1628800"/>
            <a:ext cx="4608512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Metrics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D2325-4606-4EDA-9A6C-338027150D4A}"/>
              </a:ext>
            </a:extLst>
          </p:cNvPr>
          <p:cNvCxnSpPr/>
          <p:nvPr/>
        </p:nvCxnSpPr>
        <p:spPr>
          <a:xfrm>
            <a:off x="706455" y="2090465"/>
            <a:ext cx="3456384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B9DAA-A1C0-4754-B91A-6419BAA52E2D}"/>
              </a:ext>
            </a:extLst>
          </p:cNvPr>
          <p:cNvSpPr txBox="1"/>
          <p:nvPr/>
        </p:nvSpPr>
        <p:spPr>
          <a:xfrm>
            <a:off x="611559" y="2214724"/>
            <a:ext cx="35512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	: 88%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 Score  	: 87%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:89%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Precision       	:87 %         22%     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:88%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(Major Class 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       	:87%         16%       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(Minor Class )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Training Accuracy  :95%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FF00"/>
                </a:highlight>
              </a:rPr>
              <a:t>Test Accuracy	 :95%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E1FC0F53-0143-4C4E-BC45-39BE61A3B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913" y="4560219"/>
            <a:ext cx="3803452" cy="278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n_estimators</a:t>
            </a:r>
            <a:r>
              <a:rPr kumimoji="1"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500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max_features</a:t>
            </a:r>
            <a:r>
              <a:rPr kumimoji="1"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 ‘auto’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min_samples_split</a:t>
            </a:r>
            <a:r>
              <a:rPr kumimoji="1"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min_samples_leaf</a:t>
            </a:r>
            <a:r>
              <a:rPr kumimoji="1"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:4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max_depth</a:t>
            </a:r>
            <a:r>
              <a:rPr kumimoji="1"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: 35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criterion: ‘entropy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C9B2C733-1976-4D6C-A392-A6A450D9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04" y="1808122"/>
            <a:ext cx="3689250" cy="2752097"/>
          </a:xfrm>
          <a:prstGeom prst="rect">
            <a:avLst/>
          </a:prstGeom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92E1F7E6-FC2D-4C3D-AAF9-109CFFB8602E}"/>
              </a:ext>
            </a:extLst>
          </p:cNvPr>
          <p:cNvSpPr/>
          <p:nvPr/>
        </p:nvSpPr>
        <p:spPr>
          <a:xfrm>
            <a:off x="3275856" y="3460079"/>
            <a:ext cx="288032" cy="2880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68AD146-407A-4E29-9B83-176ED4783764}"/>
              </a:ext>
            </a:extLst>
          </p:cNvPr>
          <p:cNvSpPr/>
          <p:nvPr/>
        </p:nvSpPr>
        <p:spPr>
          <a:xfrm>
            <a:off x="3275856" y="4701548"/>
            <a:ext cx="288032" cy="2880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0AA72-3EB6-4A91-BF93-40AAE87A9595}"/>
              </a:ext>
            </a:extLst>
          </p:cNvPr>
          <p:cNvSpPr txBox="1"/>
          <p:nvPr/>
        </p:nvSpPr>
        <p:spPr>
          <a:xfrm>
            <a:off x="1259632" y="119675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IMPROVEMENTS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34128-B0D9-479A-88DE-CFCBF021AFA0}"/>
              </a:ext>
            </a:extLst>
          </p:cNvPr>
          <p:cNvSpPr txBox="1"/>
          <p:nvPr/>
        </p:nvSpPr>
        <p:spPr>
          <a:xfrm>
            <a:off x="1435808" y="1988840"/>
            <a:ext cx="6376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Handle Outliers  (True outliers vs Errors, IQR)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More feature engineering e.g. Seasons,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combining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bg1"/>
                </a:solidFill>
              </a:rPr>
              <a:t>Time series forecasting (e.g. predict rainfall over a longer period of time and predicting rain next</a:t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en-US" altLang="en-US" sz="2400" dirty="0">
                <a:solidFill>
                  <a:schemeClr val="bg1"/>
                </a:solidFill>
              </a:rPr>
              <a:t>week instead </a:t>
            </a:r>
            <a:r>
              <a:rPr lang="en-US" altLang="en-US" sz="2400">
                <a:solidFill>
                  <a:schemeClr val="bg1"/>
                </a:solidFill>
              </a:rPr>
              <a:t>of tomorrow)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>
                <a:solidFill>
                  <a:srgbClr val="D9E3DA"/>
                </a:solidFill>
              </a:rPr>
              <a:t>YOU</a:t>
            </a:r>
            <a:endParaRPr lang="ko-KR" altLang="en-US" dirty="0">
              <a:solidFill>
                <a:srgbClr val="D9E3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0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36512" y="764704"/>
            <a:ext cx="468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FEATURES OF DATASET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AE0D16D-A4F1-44D4-A943-1CA7777B57FF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700808"/>
            <a:ext cx="4176464" cy="3888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Date 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Location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Minimum Temperature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Maximum Temperature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Rainfall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Evaporation Rate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Amount of Sunshine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Wind Gust Direction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Wind Speed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Morning Wind Direction</a:t>
            </a:r>
          </a:p>
          <a:p>
            <a:pPr>
              <a:defRPr/>
            </a:pPr>
            <a:r>
              <a:rPr lang="en-US" sz="1700" b="1" dirty="0">
                <a:solidFill>
                  <a:schemeClr val="bg1"/>
                </a:solidFill>
              </a:rPr>
              <a:t>Daily Afternoon Wind Direction</a:t>
            </a:r>
          </a:p>
          <a:p>
            <a:pPr marL="0" indent="0">
              <a:buFontTx/>
              <a:buNone/>
              <a:defRPr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7AF812C-CEC1-43E1-8DDD-5C0BF2BC5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1668015"/>
            <a:ext cx="3836978" cy="342981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Morning Wind Speed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Afternoon Wind Speed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Morning Humidity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Afternoon Humidity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Morning Atmospheric 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Pressure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Afternoon Atmospheric 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Pressure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Morning Cloud Cover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Afternoon Cloud Cover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Morning Temperature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Daily Afternoon Temperature</a:t>
            </a:r>
          </a:p>
          <a:p>
            <a:pPr>
              <a:defRPr/>
            </a:pPr>
            <a:r>
              <a:rPr lang="en-US" altLang="en-US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Rain Today</a:t>
            </a:r>
          </a:p>
          <a:p>
            <a:pPr marL="0" indent="0">
              <a:buFontTx/>
              <a:buNone/>
              <a:defRPr/>
            </a:pPr>
            <a:endParaRPr lang="en-US" altLang="en-US" sz="16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93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EXPLORATORY DATA ANALYSIS – Numerical Features</a:t>
            </a:r>
            <a:endParaRPr lang="ko-KR" altLang="en-US" dirty="0"/>
          </a:p>
        </p:txBody>
      </p:sp>
      <p:pic>
        <p:nvPicPr>
          <p:cNvPr id="6" name="Picture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CF443C39-5C0B-4C37-B00E-7B2DC80D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" y="1556792"/>
            <a:ext cx="9121755" cy="4408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F8AAAD-984C-495A-8942-0F9353D24D18}"/>
              </a:ext>
            </a:extLst>
          </p:cNvPr>
          <p:cNvSpPr txBox="1"/>
          <p:nvPr/>
        </p:nvSpPr>
        <p:spPr>
          <a:xfrm>
            <a:off x="467544" y="60932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Skewness and Outliers observed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EXPLORATORY DATA ANALYSIS – Numerical Features</a:t>
            </a:r>
            <a:endParaRPr lang="ko-KR" alt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3C7AF97-DC65-4D33-8BF7-01E55571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" y="1628800"/>
            <a:ext cx="9127435" cy="43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EXPLORATORY DATA ANALYSIS – Categorical Features</a:t>
            </a:r>
            <a:endParaRPr lang="ko-KR" altLang="en-US" dirty="0"/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8783CAD2-61AB-466D-BF0B-2CFB84B7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909"/>
            <a:ext cx="9144000" cy="223320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43B8B9A-290B-4965-9206-1C110EEF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005064"/>
            <a:ext cx="9036496" cy="24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EXPLORATORY DATA ANALYSIS – Outliers</a:t>
            </a:r>
            <a:endParaRPr lang="ko-KR" altLang="en-US" dirty="0"/>
          </a:p>
        </p:txBody>
      </p:sp>
      <p:pic>
        <p:nvPicPr>
          <p:cNvPr id="5" name="Picture 4" descr="Chart, diagram, schematic&#10;&#10;Description automatically generated">
            <a:extLst>
              <a:ext uri="{FF2B5EF4-FFF2-40B4-BE49-F238E27FC236}">
                <a16:creationId xmlns:a16="http://schemas.microsoft.com/office/drawing/2014/main" id="{AB072AB7-C8A4-498E-A93D-3BC193A2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0768"/>
            <a:ext cx="4267805" cy="5112568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FDEAA370-9CFD-4E99-8DD4-B5E432FB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61545" y="1369644"/>
            <a:ext cx="3847265" cy="52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E49D0D02-4A02-4737-80E1-57657B0AE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5013176"/>
            <a:ext cx="7531954" cy="223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No Rain Tomorrow :                      Rain Tomorrow : 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b="1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   43993 </a:t>
            </a:r>
            <a:r>
              <a:rPr kumimoji="1" lang="en-US" altLang="ko-KR" b="1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rows </a:t>
            </a:r>
            <a:r>
              <a:rPr kumimoji="1" lang="en-US" altLang="ko-KR" b="1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78%                         12427 rows 22%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C07628F-0C36-4292-93B1-7FD83960A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8" y="1340768"/>
            <a:ext cx="7211431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2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179453B-4716-4F81-AF66-39C07A80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9" y="1427215"/>
            <a:ext cx="3138590" cy="2084024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52A2A15C-9F47-4F07-9081-52217BC8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119565"/>
            <a:ext cx="3159853" cy="213641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F6E97B2-5E85-4C34-8838-F0B5484D6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090" y="1427621"/>
            <a:ext cx="3258241" cy="21410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7FB8D0-967F-487A-BB95-97757ABDBE48}"/>
              </a:ext>
            </a:extLst>
          </p:cNvPr>
          <p:cNvSpPr txBox="1"/>
          <p:nvPr/>
        </p:nvSpPr>
        <p:spPr>
          <a:xfrm>
            <a:off x="5130267" y="3481973"/>
            <a:ext cx="344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atmospheric pressure is  ~1015 today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FF199-07C0-4B61-B165-8B8A5889BB7E}"/>
              </a:ext>
            </a:extLst>
          </p:cNvPr>
          <p:cNvSpPr txBox="1"/>
          <p:nvPr/>
        </p:nvSpPr>
        <p:spPr>
          <a:xfrm>
            <a:off x="639406" y="3485811"/>
            <a:ext cx="3159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humidity is high today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042A6-7B4D-4EC8-8E48-0635313DFF11}"/>
              </a:ext>
            </a:extLst>
          </p:cNvPr>
          <p:cNvSpPr txBox="1"/>
          <p:nvPr/>
        </p:nvSpPr>
        <p:spPr>
          <a:xfrm>
            <a:off x="755576" y="620645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cloud cover is 7 or 8 oktas today</a:t>
            </a:r>
            <a:endParaRPr lang="en-US" sz="1600" dirty="0"/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7C591B51-6335-424C-8564-F4BEA504A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914" y="4221088"/>
            <a:ext cx="3138590" cy="21237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D84D80-D0ED-4CE3-BFB3-A0A8DBA3AB2B}"/>
              </a:ext>
            </a:extLst>
          </p:cNvPr>
          <p:cNvSpPr txBox="1"/>
          <p:nvPr/>
        </p:nvSpPr>
        <p:spPr>
          <a:xfrm>
            <a:off x="5284914" y="6198777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More chance of rain tomorrow when it has rained today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9403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11255</TotalTime>
  <Words>1498</Words>
  <Application>Microsoft Office PowerPoint</Application>
  <PresentationFormat>On-screen Show (4:3)</PresentationFormat>
  <Paragraphs>261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굴림체</vt:lpstr>
      <vt:lpstr>Calibri Light</vt:lpstr>
      <vt:lpstr>Malgun Gothic</vt:lpstr>
      <vt:lpstr>Arial</vt:lpstr>
      <vt:lpstr>Wingdings</vt:lpstr>
      <vt:lpstr>Calibri</vt:lpstr>
      <vt:lpstr>Malgun Gothic</vt:lpstr>
      <vt:lpstr>Office 테마</vt:lpstr>
      <vt:lpstr>Rainfall Prediction</vt:lpstr>
      <vt:lpstr>PowerPoint Presentation</vt:lpstr>
      <vt:lpstr>PowerPoint Presentation</vt:lpstr>
      <vt:lpstr>EXPLORATORY DATA ANALYSIS – Numerical Features</vt:lpstr>
      <vt:lpstr>EXPLORATORY DATA ANALYSIS – Numerical Features</vt:lpstr>
      <vt:lpstr>EXPLORATORY DATA ANALYSIS – Categorical Features</vt:lpstr>
      <vt:lpstr>EXPLORATORY DATA ANALYSIS – Outliers</vt:lpstr>
      <vt:lpstr>EXPLORATORY DATA ANALYSIS</vt:lpstr>
      <vt:lpstr>EXPLORATORY DATA ANALYSIS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Terry Goldman</cp:lastModifiedBy>
  <cp:revision>65</cp:revision>
  <dcterms:created xsi:type="dcterms:W3CDTF">2010-02-01T08:03:16Z</dcterms:created>
  <dcterms:modified xsi:type="dcterms:W3CDTF">2021-08-30T03:49:53Z</dcterms:modified>
  <cp:category>www.slidemembers.com</cp:category>
</cp:coreProperties>
</file>